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40" r:id="rId5"/>
    <p:sldMasterId id="2147483839" r:id="rId6"/>
    <p:sldMasterId id="2147483885" r:id="rId7"/>
    <p:sldMasterId id="2147483976" r:id="rId8"/>
  </p:sldMasterIdLst>
  <p:notesMasterIdLst>
    <p:notesMasterId r:id="rId25"/>
  </p:notesMasterIdLst>
  <p:sldIdLst>
    <p:sldId id="261" r:id="rId9"/>
    <p:sldId id="2147483511" r:id="rId10"/>
    <p:sldId id="2147483514" r:id="rId11"/>
    <p:sldId id="2147483515" r:id="rId12"/>
    <p:sldId id="2147483517" r:id="rId13"/>
    <p:sldId id="2147483530" r:id="rId14"/>
    <p:sldId id="2147483531" r:id="rId15"/>
    <p:sldId id="2147483532" r:id="rId16"/>
    <p:sldId id="280" r:id="rId17"/>
    <p:sldId id="2147483526" r:id="rId18"/>
    <p:sldId id="2147483527" r:id="rId19"/>
    <p:sldId id="2147483533" r:id="rId20"/>
    <p:sldId id="2147483525" r:id="rId21"/>
    <p:sldId id="2147483521" r:id="rId22"/>
    <p:sldId id="2147483523" r:id="rId23"/>
    <p:sldId id="214748350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E04AB05-B47E-F2B0-9FAD-08486EE1F051}" name="Dennis Wijers" initials="DW" userId="S::denniswijers@microsoft.com::ce27cba6-f9e1-4a51-a2fd-fa4307fdbc04" providerId="AD"/>
  <p188:author id="{D4744D07-0338-42BD-EEC4-D55016D33BE7}" name="Juan Carlos Lopez" initials="JCL" userId="S::juanlopez@microsoft.com::fc1d15e5-18f5-4d2e-9fe9-b51fd1f0c350" providerId="AD"/>
  <p188:author id="{D230465A-033F-53F3-D119-D46659AB1678}" name="Michael Salmon" initials="MS" userId="S::misalmon@microsoft.com::02d33bde-31dc-4b03-9244-18681d55e6e9" providerId="AD"/>
  <p188:author id="{AA0C679E-B29B-621E-D915-EB879D73698D}" name="Jen Ott" initials="JO" userId="S::jeott@microsoft.com::a44c1ccb-88a7-4bf5-968a-9b175ab7113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232D"/>
    <a:srgbClr val="9AA587"/>
    <a:srgbClr val="3E6584"/>
    <a:srgbClr val="5BA0C2"/>
    <a:srgbClr val="DFC478"/>
    <a:srgbClr val="000000"/>
    <a:srgbClr val="1C2E3C"/>
    <a:srgbClr val="FFF3CE"/>
    <a:srgbClr val="FFFFFF"/>
    <a:srgbClr val="A09C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404"/>
    <p:restoredTop sz="91370"/>
  </p:normalViewPr>
  <p:slideViewPr>
    <p:cSldViewPr snapToGrid="0">
      <p:cViewPr varScale="1">
        <p:scale>
          <a:sx n="97" d="100"/>
          <a:sy n="97" d="100"/>
        </p:scale>
        <p:origin x="728" y="4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 Id="rId30"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40210E-BD76-42D7-ADB7-DDD28AE3ABB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4F2BF93-D817-49C0-AF01-BDE6B4E03F0D}">
      <dgm:prSet custT="1"/>
      <dgm:spPr/>
      <dgm:t>
        <a:bodyPr/>
        <a:lstStyle/>
        <a:p>
          <a:r>
            <a:rPr lang="en-US" sz="2400"/>
            <a:t>Who uses GitHub Copilot?</a:t>
          </a:r>
        </a:p>
      </dgm:t>
    </dgm:pt>
    <dgm:pt modelId="{AF120B3E-FF26-4774-BDB9-9BC976C24EBA}" type="parTrans" cxnId="{EB802D48-2E83-4D72-B7C3-B03DD36D995E}">
      <dgm:prSet/>
      <dgm:spPr/>
      <dgm:t>
        <a:bodyPr/>
        <a:lstStyle/>
        <a:p>
          <a:endParaRPr lang="en-US" sz="2000"/>
        </a:p>
      </dgm:t>
    </dgm:pt>
    <dgm:pt modelId="{C0D7A406-0C92-4EFD-ABA2-E841D1C0550D}" type="sibTrans" cxnId="{EB802D48-2E83-4D72-B7C3-B03DD36D995E}">
      <dgm:prSet/>
      <dgm:spPr/>
      <dgm:t>
        <a:bodyPr/>
        <a:lstStyle/>
        <a:p>
          <a:endParaRPr lang="en-US" sz="2000"/>
        </a:p>
      </dgm:t>
    </dgm:pt>
    <dgm:pt modelId="{CF0638FD-5BE5-4214-B9F8-68EF7AC3B3B5}">
      <dgm:prSet custT="1"/>
      <dgm:spPr/>
      <dgm:t>
        <a:bodyPr/>
        <a:lstStyle/>
        <a:p>
          <a:r>
            <a:rPr lang="en-US" sz="1800" dirty="0"/>
            <a:t>Software Developers (46%)</a:t>
          </a:r>
        </a:p>
      </dgm:t>
    </dgm:pt>
    <dgm:pt modelId="{51446691-257D-4AA8-B240-0A0919AE644A}" type="parTrans" cxnId="{E2F5E462-20F4-4051-A73D-DB1AE8B21EF7}">
      <dgm:prSet/>
      <dgm:spPr/>
      <dgm:t>
        <a:bodyPr/>
        <a:lstStyle/>
        <a:p>
          <a:endParaRPr lang="en-US" sz="2000"/>
        </a:p>
      </dgm:t>
    </dgm:pt>
    <dgm:pt modelId="{F83AA3D5-30D3-44D8-AD27-A1F5A13E20FE}" type="sibTrans" cxnId="{E2F5E462-20F4-4051-A73D-DB1AE8B21EF7}">
      <dgm:prSet/>
      <dgm:spPr/>
      <dgm:t>
        <a:bodyPr/>
        <a:lstStyle/>
        <a:p>
          <a:endParaRPr lang="en-US" sz="2000"/>
        </a:p>
      </dgm:t>
    </dgm:pt>
    <dgm:pt modelId="{85416EB1-7968-4BB8-93D8-A93C5E8D3035}">
      <dgm:prSet custT="1"/>
      <dgm:spPr/>
      <dgm:t>
        <a:bodyPr/>
        <a:lstStyle/>
        <a:p>
          <a:r>
            <a:rPr lang="en-US" sz="1800"/>
            <a:t>Engineers / Scientists / Researchers (29%) </a:t>
          </a:r>
        </a:p>
      </dgm:t>
    </dgm:pt>
    <dgm:pt modelId="{2BF6E8DC-9558-45F8-8E8C-EDE7E007F5E4}" type="parTrans" cxnId="{D493E18B-0AE2-4AEE-9B18-0BD783D34FA8}">
      <dgm:prSet/>
      <dgm:spPr/>
      <dgm:t>
        <a:bodyPr/>
        <a:lstStyle/>
        <a:p>
          <a:endParaRPr lang="en-US" sz="2000"/>
        </a:p>
      </dgm:t>
    </dgm:pt>
    <dgm:pt modelId="{59B6D038-6506-4F2D-9304-9BE9EC34DD32}" type="sibTrans" cxnId="{D493E18B-0AE2-4AEE-9B18-0BD783D34FA8}">
      <dgm:prSet/>
      <dgm:spPr/>
      <dgm:t>
        <a:bodyPr/>
        <a:lstStyle/>
        <a:p>
          <a:endParaRPr lang="en-US" sz="2000"/>
        </a:p>
      </dgm:t>
    </dgm:pt>
    <dgm:pt modelId="{724DB217-5886-4C74-B5B5-AD97E5AD2A99}">
      <dgm:prSet custT="1"/>
      <dgm:spPr/>
      <dgm:t>
        <a:bodyPr/>
        <a:lstStyle/>
        <a:p>
          <a:r>
            <a:rPr lang="en-US" sz="1800" dirty="0"/>
            <a:t>IT / DevOps Engineers (18%)</a:t>
          </a:r>
        </a:p>
      </dgm:t>
    </dgm:pt>
    <dgm:pt modelId="{FE61D25D-0217-4A3F-B277-E3270DB4FBD2}" type="parTrans" cxnId="{9FE2B6DC-5D59-4F2A-8DAD-FA7D0C7EE724}">
      <dgm:prSet/>
      <dgm:spPr/>
      <dgm:t>
        <a:bodyPr/>
        <a:lstStyle/>
        <a:p>
          <a:endParaRPr lang="en-US" sz="2000"/>
        </a:p>
      </dgm:t>
    </dgm:pt>
    <dgm:pt modelId="{F51CB5F6-09AA-478F-8D44-4D4AC5D4B3E6}" type="sibTrans" cxnId="{9FE2B6DC-5D59-4F2A-8DAD-FA7D0C7EE724}">
      <dgm:prSet/>
      <dgm:spPr/>
      <dgm:t>
        <a:bodyPr/>
        <a:lstStyle/>
        <a:p>
          <a:endParaRPr lang="en-US" sz="2000"/>
        </a:p>
      </dgm:t>
    </dgm:pt>
    <dgm:pt modelId="{74B83588-A303-4137-ACEE-44C7F4F62327}">
      <dgm:prSet custT="1"/>
      <dgm:spPr/>
      <dgm:t>
        <a:bodyPr/>
        <a:lstStyle/>
        <a:p>
          <a:r>
            <a:rPr lang="en-US" sz="2400"/>
            <a:t>Of the pilot users who responded to the surveys:</a:t>
          </a:r>
        </a:p>
      </dgm:t>
    </dgm:pt>
    <dgm:pt modelId="{59B67E56-5150-4B03-8E14-FFD0CB35D653}" type="parTrans" cxnId="{980874CD-5131-4DA0-8B31-B9E9419CE45D}">
      <dgm:prSet/>
      <dgm:spPr/>
      <dgm:t>
        <a:bodyPr/>
        <a:lstStyle/>
        <a:p>
          <a:endParaRPr lang="en-US" sz="2000"/>
        </a:p>
      </dgm:t>
    </dgm:pt>
    <dgm:pt modelId="{03CAE0BC-8114-4F3C-9377-0D79AFFC3967}" type="sibTrans" cxnId="{980874CD-5131-4DA0-8B31-B9E9419CE45D}">
      <dgm:prSet/>
      <dgm:spPr/>
      <dgm:t>
        <a:bodyPr/>
        <a:lstStyle/>
        <a:p>
          <a:endParaRPr lang="en-US" sz="2000"/>
        </a:p>
      </dgm:t>
    </dgm:pt>
    <dgm:pt modelId="{9A2EDD41-1FC2-49B6-A1C6-7102AB7C061E}">
      <dgm:prSet custT="1"/>
      <dgm:spPr/>
      <dgm:t>
        <a:bodyPr/>
        <a:lstStyle/>
        <a:p>
          <a:r>
            <a:rPr lang="en-US" sz="1800" dirty="0"/>
            <a:t>73% reported using Copilot “frequently (3+ times per week)” and 27% "occasionally (1–2 times per week)"</a:t>
          </a:r>
        </a:p>
      </dgm:t>
    </dgm:pt>
    <dgm:pt modelId="{BADB5C36-C30A-4183-BE10-2F665D20E841}" type="parTrans" cxnId="{A2FC9B3E-3CFD-4BC0-AF53-ED5EFCB78175}">
      <dgm:prSet/>
      <dgm:spPr/>
      <dgm:t>
        <a:bodyPr/>
        <a:lstStyle/>
        <a:p>
          <a:endParaRPr lang="en-US" sz="2000"/>
        </a:p>
      </dgm:t>
    </dgm:pt>
    <dgm:pt modelId="{7416AE65-DF9B-450F-AA8C-13F31BE7BE1A}" type="sibTrans" cxnId="{A2FC9B3E-3CFD-4BC0-AF53-ED5EFCB78175}">
      <dgm:prSet/>
      <dgm:spPr/>
      <dgm:t>
        <a:bodyPr/>
        <a:lstStyle/>
        <a:p>
          <a:endParaRPr lang="en-US" sz="2000"/>
        </a:p>
      </dgm:t>
    </dgm:pt>
    <dgm:pt modelId="{1C4BE7C5-1DA1-4CD5-81C5-32194F2FCA81}">
      <dgm:prSet custT="1"/>
      <dgm:spPr/>
      <dgm:t>
        <a:bodyPr/>
        <a:lstStyle/>
        <a:p>
          <a:r>
            <a:rPr lang="en-US" sz="1800"/>
            <a:t>73% rated GitHub Copilot suggestions as “very good” or "good” </a:t>
          </a:r>
        </a:p>
      </dgm:t>
    </dgm:pt>
    <dgm:pt modelId="{CCED147C-627B-4EA3-B29A-B0C8D1CEEB05}" type="parTrans" cxnId="{F39804C4-BF7C-44C8-954B-B34AB47A1633}">
      <dgm:prSet/>
      <dgm:spPr/>
      <dgm:t>
        <a:bodyPr/>
        <a:lstStyle/>
        <a:p>
          <a:endParaRPr lang="en-US" sz="2000"/>
        </a:p>
      </dgm:t>
    </dgm:pt>
    <dgm:pt modelId="{13C54921-F684-455A-96C1-CD8403070AA6}" type="sibTrans" cxnId="{F39804C4-BF7C-44C8-954B-B34AB47A1633}">
      <dgm:prSet/>
      <dgm:spPr/>
      <dgm:t>
        <a:bodyPr/>
        <a:lstStyle/>
        <a:p>
          <a:endParaRPr lang="en-US" sz="2000"/>
        </a:p>
      </dgm:t>
    </dgm:pt>
    <dgm:pt modelId="{29CD7EF6-7214-4929-A4A2-C910C626F39B}">
      <dgm:prSet custT="1"/>
      <dgm:spPr/>
      <dgm:t>
        <a:bodyPr/>
        <a:lstStyle/>
        <a:p>
          <a:r>
            <a:rPr lang="en-US" sz="1800"/>
            <a:t>86% felt that Copilot "significantly" or "moderately" improved their productivity </a:t>
          </a:r>
        </a:p>
      </dgm:t>
    </dgm:pt>
    <dgm:pt modelId="{91A96A9D-222B-49F0-8AC2-1095778EFD46}" type="parTrans" cxnId="{D329956E-8838-4D5C-AF9F-45E193C23B21}">
      <dgm:prSet/>
      <dgm:spPr/>
      <dgm:t>
        <a:bodyPr/>
        <a:lstStyle/>
        <a:p>
          <a:endParaRPr lang="en-US" sz="2000"/>
        </a:p>
      </dgm:t>
    </dgm:pt>
    <dgm:pt modelId="{99DFA097-CCCF-4139-9BB6-080460D37AD5}" type="sibTrans" cxnId="{D329956E-8838-4D5C-AF9F-45E193C23B21}">
      <dgm:prSet/>
      <dgm:spPr/>
      <dgm:t>
        <a:bodyPr/>
        <a:lstStyle/>
        <a:p>
          <a:endParaRPr lang="en-US" sz="2000"/>
        </a:p>
      </dgm:t>
    </dgm:pt>
    <dgm:pt modelId="{A03540AA-BCE1-4871-82D9-66B0CEE15DC3}">
      <dgm:prSet custT="1"/>
      <dgm:spPr/>
      <dgm:t>
        <a:bodyPr/>
        <a:lstStyle/>
        <a:p>
          <a:r>
            <a:rPr lang="en-US" sz="1800"/>
            <a:t>92% intend to continue using Copilot as it transitions to being a paid service</a:t>
          </a:r>
        </a:p>
      </dgm:t>
    </dgm:pt>
    <dgm:pt modelId="{E51F748E-D8E6-4828-95B0-E61AA14E3E1B}" type="parTrans" cxnId="{2418C256-4F9F-4B81-B802-81C8F278A09D}">
      <dgm:prSet/>
      <dgm:spPr/>
      <dgm:t>
        <a:bodyPr/>
        <a:lstStyle/>
        <a:p>
          <a:endParaRPr lang="en-US" sz="2000"/>
        </a:p>
      </dgm:t>
    </dgm:pt>
    <dgm:pt modelId="{D5A834C3-9CDC-4F65-8D30-BA3D10BC11DA}" type="sibTrans" cxnId="{2418C256-4F9F-4B81-B802-81C8F278A09D}">
      <dgm:prSet/>
      <dgm:spPr/>
      <dgm:t>
        <a:bodyPr/>
        <a:lstStyle/>
        <a:p>
          <a:endParaRPr lang="en-US" sz="2000"/>
        </a:p>
      </dgm:t>
    </dgm:pt>
    <dgm:pt modelId="{56239166-A4A5-4B16-B69B-D89E918ACF3C}">
      <dgm:prSet custT="1"/>
      <dgm:spPr/>
      <dgm:t>
        <a:bodyPr/>
        <a:lstStyle/>
        <a:p>
          <a:r>
            <a:rPr lang="en-US" sz="1800"/>
            <a:t>92% report that Copilot saves them time, with 77% saying it saves 3 or more hours per week</a:t>
          </a:r>
        </a:p>
      </dgm:t>
    </dgm:pt>
    <dgm:pt modelId="{4048D4C4-1330-4DDA-B85A-D309A60FD2FA}" type="parTrans" cxnId="{E0C5EF95-6BA5-48F5-8341-D6BD14976E93}">
      <dgm:prSet/>
      <dgm:spPr/>
      <dgm:t>
        <a:bodyPr/>
        <a:lstStyle/>
        <a:p>
          <a:endParaRPr lang="en-US" sz="2000"/>
        </a:p>
      </dgm:t>
    </dgm:pt>
    <dgm:pt modelId="{AAD514C1-C2DC-4888-9327-20634BDD94F5}" type="sibTrans" cxnId="{E0C5EF95-6BA5-48F5-8341-D6BD14976E93}">
      <dgm:prSet/>
      <dgm:spPr/>
      <dgm:t>
        <a:bodyPr/>
        <a:lstStyle/>
        <a:p>
          <a:endParaRPr lang="en-US" sz="2000"/>
        </a:p>
      </dgm:t>
    </dgm:pt>
    <dgm:pt modelId="{0C067626-F87A-3049-A2AD-38B848E6CAE6}">
      <dgm:prSet custT="1"/>
      <dgm:spPr/>
      <dgm:t>
        <a:bodyPr/>
        <a:lstStyle/>
        <a:p>
          <a:endParaRPr lang="en-US" sz="1800" dirty="0"/>
        </a:p>
      </dgm:t>
    </dgm:pt>
    <dgm:pt modelId="{34637424-E19F-F248-8206-BE70E4C4A0ED}" type="parTrans" cxnId="{D8A6A47E-CD13-6344-AE21-D1B7F0147BBF}">
      <dgm:prSet/>
      <dgm:spPr/>
      <dgm:t>
        <a:bodyPr/>
        <a:lstStyle/>
        <a:p>
          <a:endParaRPr lang="en-US"/>
        </a:p>
      </dgm:t>
    </dgm:pt>
    <dgm:pt modelId="{628D0354-B567-984D-BD4A-B7D12F611834}" type="sibTrans" cxnId="{D8A6A47E-CD13-6344-AE21-D1B7F0147BBF}">
      <dgm:prSet/>
      <dgm:spPr/>
      <dgm:t>
        <a:bodyPr/>
        <a:lstStyle/>
        <a:p>
          <a:endParaRPr lang="en-US"/>
        </a:p>
      </dgm:t>
    </dgm:pt>
    <dgm:pt modelId="{D7C70DCF-41AB-D549-B075-1B7F90B8910B}">
      <dgm:prSet custT="1"/>
      <dgm:spPr/>
      <dgm:t>
        <a:bodyPr/>
        <a:lstStyle/>
        <a:p>
          <a:endParaRPr lang="en-US" sz="1800"/>
        </a:p>
      </dgm:t>
    </dgm:pt>
    <dgm:pt modelId="{0B3F932A-E1E3-CF42-8F44-3DA74BE6BD9F}" type="parTrans" cxnId="{81843EF3-88C0-FE4C-8449-8C51AC23C2BA}">
      <dgm:prSet/>
      <dgm:spPr/>
      <dgm:t>
        <a:bodyPr/>
        <a:lstStyle/>
        <a:p>
          <a:endParaRPr lang="en-US"/>
        </a:p>
      </dgm:t>
    </dgm:pt>
    <dgm:pt modelId="{30ADBECD-B79B-4044-BCC5-A6485A37C3BE}" type="sibTrans" cxnId="{81843EF3-88C0-FE4C-8449-8C51AC23C2BA}">
      <dgm:prSet/>
      <dgm:spPr/>
      <dgm:t>
        <a:bodyPr/>
        <a:lstStyle/>
        <a:p>
          <a:endParaRPr lang="en-US"/>
        </a:p>
      </dgm:t>
    </dgm:pt>
    <dgm:pt modelId="{D999D678-2D10-184B-A3F2-2F41138BE482}">
      <dgm:prSet custT="1"/>
      <dgm:spPr/>
      <dgm:t>
        <a:bodyPr/>
        <a:lstStyle/>
        <a:p>
          <a:endParaRPr lang="en-US" sz="1800" dirty="0"/>
        </a:p>
      </dgm:t>
    </dgm:pt>
    <dgm:pt modelId="{DD6D79CB-B152-0641-9D7B-A9C321229A3E}" type="parTrans" cxnId="{6B3BEDC5-3445-0248-B23E-ED53BA5F5C54}">
      <dgm:prSet/>
      <dgm:spPr/>
      <dgm:t>
        <a:bodyPr/>
        <a:lstStyle/>
        <a:p>
          <a:endParaRPr lang="en-US"/>
        </a:p>
      </dgm:t>
    </dgm:pt>
    <dgm:pt modelId="{B9DF73CE-24CE-2844-B139-FA090886D5D5}" type="sibTrans" cxnId="{6B3BEDC5-3445-0248-B23E-ED53BA5F5C54}">
      <dgm:prSet/>
      <dgm:spPr/>
      <dgm:t>
        <a:bodyPr/>
        <a:lstStyle/>
        <a:p>
          <a:endParaRPr lang="en-US"/>
        </a:p>
      </dgm:t>
    </dgm:pt>
    <dgm:pt modelId="{2B58AEBF-FCDE-E74B-BCD8-880703AECAC4}" type="pres">
      <dgm:prSet presAssocID="{4640210E-BD76-42D7-ADB7-DDD28AE3ABB0}" presName="linear" presStyleCnt="0">
        <dgm:presLayoutVars>
          <dgm:animLvl val="lvl"/>
          <dgm:resizeHandles val="exact"/>
        </dgm:presLayoutVars>
      </dgm:prSet>
      <dgm:spPr/>
    </dgm:pt>
    <dgm:pt modelId="{E0BD72C2-0B47-114A-9702-73D24793B5B6}" type="pres">
      <dgm:prSet presAssocID="{B4F2BF93-D817-49C0-AF01-BDE6B4E03F0D}" presName="parentText" presStyleLbl="node1" presStyleIdx="0" presStyleCnt="2">
        <dgm:presLayoutVars>
          <dgm:chMax val="0"/>
          <dgm:bulletEnabled val="1"/>
        </dgm:presLayoutVars>
      </dgm:prSet>
      <dgm:spPr/>
    </dgm:pt>
    <dgm:pt modelId="{B7FD56B0-76BD-0B42-94E7-689792BAD776}" type="pres">
      <dgm:prSet presAssocID="{B4F2BF93-D817-49C0-AF01-BDE6B4E03F0D}" presName="childText" presStyleLbl="revTx" presStyleIdx="0" presStyleCnt="2">
        <dgm:presLayoutVars>
          <dgm:bulletEnabled val="1"/>
        </dgm:presLayoutVars>
      </dgm:prSet>
      <dgm:spPr/>
    </dgm:pt>
    <dgm:pt modelId="{6500718F-8FEB-DF42-87A6-9306FB7A0857}" type="pres">
      <dgm:prSet presAssocID="{74B83588-A303-4137-ACEE-44C7F4F62327}" presName="parentText" presStyleLbl="node1" presStyleIdx="1" presStyleCnt="2">
        <dgm:presLayoutVars>
          <dgm:chMax val="0"/>
          <dgm:bulletEnabled val="1"/>
        </dgm:presLayoutVars>
      </dgm:prSet>
      <dgm:spPr/>
    </dgm:pt>
    <dgm:pt modelId="{3704CC23-C5DA-D441-9026-BC6B503245CC}" type="pres">
      <dgm:prSet presAssocID="{74B83588-A303-4137-ACEE-44C7F4F62327}" presName="childText" presStyleLbl="revTx" presStyleIdx="1" presStyleCnt="2">
        <dgm:presLayoutVars>
          <dgm:bulletEnabled val="1"/>
        </dgm:presLayoutVars>
      </dgm:prSet>
      <dgm:spPr/>
    </dgm:pt>
  </dgm:ptLst>
  <dgm:cxnLst>
    <dgm:cxn modelId="{99F78700-BE1D-994C-8BD1-83E89888F4E1}" type="presOf" srcId="{CF0638FD-5BE5-4214-B9F8-68EF7AC3B3B5}" destId="{B7FD56B0-76BD-0B42-94E7-689792BAD776}" srcOrd="0" destOrd="1" presId="urn:microsoft.com/office/officeart/2005/8/layout/vList2"/>
    <dgm:cxn modelId="{5E3EBE1B-3775-4E4E-8707-2B36791060CF}" type="presOf" srcId="{56239166-A4A5-4B16-B69B-D89E918ACF3C}" destId="{3704CC23-C5DA-D441-9026-BC6B503245CC}" srcOrd="0" destOrd="5" presId="urn:microsoft.com/office/officeart/2005/8/layout/vList2"/>
    <dgm:cxn modelId="{A2FC9B3E-3CFD-4BC0-AF53-ED5EFCB78175}" srcId="{74B83588-A303-4137-ACEE-44C7F4F62327}" destId="{9A2EDD41-1FC2-49B6-A1C6-7102AB7C061E}" srcOrd="1" destOrd="0" parTransId="{BADB5C36-C30A-4183-BE10-2F665D20E841}" sibTransId="{7416AE65-DF9B-450F-AA8C-13F31BE7BE1A}"/>
    <dgm:cxn modelId="{12A8A246-ADFA-B64B-AF92-BF302E34F8A9}" type="presOf" srcId="{74B83588-A303-4137-ACEE-44C7F4F62327}" destId="{6500718F-8FEB-DF42-87A6-9306FB7A0857}" srcOrd="0" destOrd="0" presId="urn:microsoft.com/office/officeart/2005/8/layout/vList2"/>
    <dgm:cxn modelId="{EB802D48-2E83-4D72-B7C3-B03DD36D995E}" srcId="{4640210E-BD76-42D7-ADB7-DDD28AE3ABB0}" destId="{B4F2BF93-D817-49C0-AF01-BDE6B4E03F0D}" srcOrd="0" destOrd="0" parTransId="{AF120B3E-FF26-4774-BDB9-9BC976C24EBA}" sibTransId="{C0D7A406-0C92-4EFD-ABA2-E841D1C0550D}"/>
    <dgm:cxn modelId="{2418C256-4F9F-4B81-B802-81C8F278A09D}" srcId="{74B83588-A303-4137-ACEE-44C7F4F62327}" destId="{A03540AA-BCE1-4871-82D9-66B0CEE15DC3}" srcOrd="4" destOrd="0" parTransId="{E51F748E-D8E6-4828-95B0-E61AA14E3E1B}" sibTransId="{D5A834C3-9CDC-4F65-8D30-BA3D10BC11DA}"/>
    <dgm:cxn modelId="{0AE4835F-E45D-D743-8545-8B5F317BC773}" type="presOf" srcId="{D999D678-2D10-184B-A3F2-2F41138BE482}" destId="{3704CC23-C5DA-D441-9026-BC6B503245CC}" srcOrd="0" destOrd="0" presId="urn:microsoft.com/office/officeart/2005/8/layout/vList2"/>
    <dgm:cxn modelId="{E2F5E462-20F4-4051-A73D-DB1AE8B21EF7}" srcId="{B4F2BF93-D817-49C0-AF01-BDE6B4E03F0D}" destId="{CF0638FD-5BE5-4214-B9F8-68EF7AC3B3B5}" srcOrd="1" destOrd="0" parTransId="{51446691-257D-4AA8-B240-0A0919AE644A}" sibTransId="{F83AA3D5-30D3-44D8-AD27-A1F5A13E20FE}"/>
    <dgm:cxn modelId="{D329956E-8838-4D5C-AF9F-45E193C23B21}" srcId="{74B83588-A303-4137-ACEE-44C7F4F62327}" destId="{29CD7EF6-7214-4929-A4A2-C910C626F39B}" srcOrd="3" destOrd="0" parTransId="{91A96A9D-222B-49F0-8AC2-1095778EFD46}" sibTransId="{99DFA097-CCCF-4139-9BB6-080460D37AD5}"/>
    <dgm:cxn modelId="{DA7A5476-728A-7547-AB79-4122F5C62C43}" type="presOf" srcId="{85416EB1-7968-4BB8-93D8-A93C5E8D3035}" destId="{B7FD56B0-76BD-0B42-94E7-689792BAD776}" srcOrd="0" destOrd="2" presId="urn:microsoft.com/office/officeart/2005/8/layout/vList2"/>
    <dgm:cxn modelId="{D8A6A47E-CD13-6344-AE21-D1B7F0147BBF}" srcId="{B4F2BF93-D817-49C0-AF01-BDE6B4E03F0D}" destId="{0C067626-F87A-3049-A2AD-38B848E6CAE6}" srcOrd="4" destOrd="0" parTransId="{34637424-E19F-F248-8206-BE70E4C4A0ED}" sibTransId="{628D0354-B567-984D-BD4A-B7D12F611834}"/>
    <dgm:cxn modelId="{6BD9DC81-85D9-D44E-93EF-70786854D135}" type="presOf" srcId="{4640210E-BD76-42D7-ADB7-DDD28AE3ABB0}" destId="{2B58AEBF-FCDE-E74B-BCD8-880703AECAC4}" srcOrd="0" destOrd="0" presId="urn:microsoft.com/office/officeart/2005/8/layout/vList2"/>
    <dgm:cxn modelId="{D493E18B-0AE2-4AEE-9B18-0BD783D34FA8}" srcId="{B4F2BF93-D817-49C0-AF01-BDE6B4E03F0D}" destId="{85416EB1-7968-4BB8-93D8-A93C5E8D3035}" srcOrd="2" destOrd="0" parTransId="{2BF6E8DC-9558-45F8-8E8C-EDE7E007F5E4}" sibTransId="{59B6D038-6506-4F2D-9304-9BE9EC34DD32}"/>
    <dgm:cxn modelId="{E0C5EF95-6BA5-48F5-8341-D6BD14976E93}" srcId="{74B83588-A303-4137-ACEE-44C7F4F62327}" destId="{56239166-A4A5-4B16-B69B-D89E918ACF3C}" srcOrd="5" destOrd="0" parTransId="{4048D4C4-1330-4DDA-B85A-D309A60FD2FA}" sibTransId="{AAD514C1-C2DC-4888-9327-20634BDD94F5}"/>
    <dgm:cxn modelId="{7D52C99B-9ECC-EC48-A8E8-37045D821BCD}" type="presOf" srcId="{A03540AA-BCE1-4871-82D9-66B0CEE15DC3}" destId="{3704CC23-C5DA-D441-9026-BC6B503245CC}" srcOrd="0" destOrd="4" presId="urn:microsoft.com/office/officeart/2005/8/layout/vList2"/>
    <dgm:cxn modelId="{6AB873A1-D53C-A142-A1F0-DA4AD252244F}" type="presOf" srcId="{724DB217-5886-4C74-B5B5-AD97E5AD2A99}" destId="{B7FD56B0-76BD-0B42-94E7-689792BAD776}" srcOrd="0" destOrd="3" presId="urn:microsoft.com/office/officeart/2005/8/layout/vList2"/>
    <dgm:cxn modelId="{82B599A8-9159-7043-948A-5236B6ADCFB9}" type="presOf" srcId="{B4F2BF93-D817-49C0-AF01-BDE6B4E03F0D}" destId="{E0BD72C2-0B47-114A-9702-73D24793B5B6}" srcOrd="0" destOrd="0" presId="urn:microsoft.com/office/officeart/2005/8/layout/vList2"/>
    <dgm:cxn modelId="{473CF2A8-9D53-9846-A463-94C2C844B7EB}" type="presOf" srcId="{29CD7EF6-7214-4929-A4A2-C910C626F39B}" destId="{3704CC23-C5DA-D441-9026-BC6B503245CC}" srcOrd="0" destOrd="3" presId="urn:microsoft.com/office/officeart/2005/8/layout/vList2"/>
    <dgm:cxn modelId="{59A9B1A9-0B0D-E141-855E-8F1F841CDF2A}" type="presOf" srcId="{D7C70DCF-41AB-D549-B075-1B7F90B8910B}" destId="{B7FD56B0-76BD-0B42-94E7-689792BAD776}" srcOrd="0" destOrd="0" presId="urn:microsoft.com/office/officeart/2005/8/layout/vList2"/>
    <dgm:cxn modelId="{A9B58CBD-23B9-4840-990A-D2D6887C22F1}" type="presOf" srcId="{9A2EDD41-1FC2-49B6-A1C6-7102AB7C061E}" destId="{3704CC23-C5DA-D441-9026-BC6B503245CC}" srcOrd="0" destOrd="1" presId="urn:microsoft.com/office/officeart/2005/8/layout/vList2"/>
    <dgm:cxn modelId="{F39804C4-BF7C-44C8-954B-B34AB47A1633}" srcId="{74B83588-A303-4137-ACEE-44C7F4F62327}" destId="{1C4BE7C5-1DA1-4CD5-81C5-32194F2FCA81}" srcOrd="2" destOrd="0" parTransId="{CCED147C-627B-4EA3-B29A-B0C8D1CEEB05}" sibTransId="{13C54921-F684-455A-96C1-CD8403070AA6}"/>
    <dgm:cxn modelId="{6B3BEDC5-3445-0248-B23E-ED53BA5F5C54}" srcId="{74B83588-A303-4137-ACEE-44C7F4F62327}" destId="{D999D678-2D10-184B-A3F2-2F41138BE482}" srcOrd="0" destOrd="0" parTransId="{DD6D79CB-B152-0641-9D7B-A9C321229A3E}" sibTransId="{B9DF73CE-24CE-2844-B139-FA090886D5D5}"/>
    <dgm:cxn modelId="{1EAC01C7-29F0-A84E-974C-2F949F603630}" type="presOf" srcId="{0C067626-F87A-3049-A2AD-38B848E6CAE6}" destId="{B7FD56B0-76BD-0B42-94E7-689792BAD776}" srcOrd="0" destOrd="4" presId="urn:microsoft.com/office/officeart/2005/8/layout/vList2"/>
    <dgm:cxn modelId="{980874CD-5131-4DA0-8B31-B9E9419CE45D}" srcId="{4640210E-BD76-42D7-ADB7-DDD28AE3ABB0}" destId="{74B83588-A303-4137-ACEE-44C7F4F62327}" srcOrd="1" destOrd="0" parTransId="{59B67E56-5150-4B03-8E14-FFD0CB35D653}" sibTransId="{03CAE0BC-8114-4F3C-9377-0D79AFFC3967}"/>
    <dgm:cxn modelId="{9FE2B6DC-5D59-4F2A-8DAD-FA7D0C7EE724}" srcId="{B4F2BF93-D817-49C0-AF01-BDE6B4E03F0D}" destId="{724DB217-5886-4C74-B5B5-AD97E5AD2A99}" srcOrd="3" destOrd="0" parTransId="{FE61D25D-0217-4A3F-B277-E3270DB4FBD2}" sibTransId="{F51CB5F6-09AA-478F-8D44-4D4AC5D4B3E6}"/>
    <dgm:cxn modelId="{81843EF3-88C0-FE4C-8449-8C51AC23C2BA}" srcId="{B4F2BF93-D817-49C0-AF01-BDE6B4E03F0D}" destId="{D7C70DCF-41AB-D549-B075-1B7F90B8910B}" srcOrd="0" destOrd="0" parTransId="{0B3F932A-E1E3-CF42-8F44-3DA74BE6BD9F}" sibTransId="{30ADBECD-B79B-4044-BCC5-A6485A37C3BE}"/>
    <dgm:cxn modelId="{E864A2F5-BD55-C648-A476-29760F32C3AB}" type="presOf" srcId="{1C4BE7C5-1DA1-4CD5-81C5-32194F2FCA81}" destId="{3704CC23-C5DA-D441-9026-BC6B503245CC}" srcOrd="0" destOrd="2" presId="urn:microsoft.com/office/officeart/2005/8/layout/vList2"/>
    <dgm:cxn modelId="{412DC2C6-0525-4C4D-8670-74BC084BBB2D}" type="presParOf" srcId="{2B58AEBF-FCDE-E74B-BCD8-880703AECAC4}" destId="{E0BD72C2-0B47-114A-9702-73D24793B5B6}" srcOrd="0" destOrd="0" presId="urn:microsoft.com/office/officeart/2005/8/layout/vList2"/>
    <dgm:cxn modelId="{98445D78-F544-F44C-9DCF-317DF8093C25}" type="presParOf" srcId="{2B58AEBF-FCDE-E74B-BCD8-880703AECAC4}" destId="{B7FD56B0-76BD-0B42-94E7-689792BAD776}" srcOrd="1" destOrd="0" presId="urn:microsoft.com/office/officeart/2005/8/layout/vList2"/>
    <dgm:cxn modelId="{06593595-6494-EE42-8721-C643B7200BB7}" type="presParOf" srcId="{2B58AEBF-FCDE-E74B-BCD8-880703AECAC4}" destId="{6500718F-8FEB-DF42-87A6-9306FB7A0857}" srcOrd="2" destOrd="0" presId="urn:microsoft.com/office/officeart/2005/8/layout/vList2"/>
    <dgm:cxn modelId="{0EB255B3-1483-5747-BE26-2C3F02C62D58}" type="presParOf" srcId="{2B58AEBF-FCDE-E74B-BCD8-880703AECAC4}" destId="{3704CC23-C5DA-D441-9026-BC6B503245C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9240B3-2209-4D3F-B5DB-6F1F40E7BE0B}"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40A641A8-7344-42EB-9862-92057DECA2ED}">
      <dgm:prSet/>
      <dgm:spPr/>
      <dgm:t>
        <a:bodyPr/>
        <a:lstStyle/>
        <a:p>
          <a:r>
            <a:rPr lang="en-US"/>
            <a:t>The onboarding process </a:t>
          </a:r>
        </a:p>
      </dgm:t>
    </dgm:pt>
    <dgm:pt modelId="{FD031BB6-0107-4255-8A71-9DC6BE7563E9}" type="parTrans" cxnId="{384FC52E-54C6-43B5-91F1-618E52C9E21F}">
      <dgm:prSet/>
      <dgm:spPr/>
      <dgm:t>
        <a:bodyPr/>
        <a:lstStyle/>
        <a:p>
          <a:endParaRPr lang="en-US"/>
        </a:p>
      </dgm:t>
    </dgm:pt>
    <dgm:pt modelId="{B2DC214F-6870-4C5A-8768-4FBE10CD1450}" type="sibTrans" cxnId="{384FC52E-54C6-43B5-91F1-618E52C9E21F}">
      <dgm:prSet/>
      <dgm:spPr/>
      <dgm:t>
        <a:bodyPr/>
        <a:lstStyle/>
        <a:p>
          <a:endParaRPr lang="en-US"/>
        </a:p>
      </dgm:t>
    </dgm:pt>
    <dgm:pt modelId="{FAC60E86-7E12-4FE7-9A1A-22C20504E5D2}">
      <dgm:prSet/>
      <dgm:spPr/>
      <dgm:t>
        <a:bodyPr/>
        <a:lstStyle/>
        <a:p>
          <a:r>
            <a:rPr lang="en-US" dirty="0"/>
            <a:t>Required info and GitHub account requirements</a:t>
          </a:r>
        </a:p>
      </dgm:t>
    </dgm:pt>
    <dgm:pt modelId="{BEDDB308-4AF4-414D-B741-3AD85D885CEA}" type="parTrans" cxnId="{C26A2CBE-D201-47E6-BF14-7C398F950A58}">
      <dgm:prSet/>
      <dgm:spPr/>
      <dgm:t>
        <a:bodyPr/>
        <a:lstStyle/>
        <a:p>
          <a:endParaRPr lang="en-US"/>
        </a:p>
      </dgm:t>
    </dgm:pt>
    <dgm:pt modelId="{8AADB393-A858-4E81-9155-E71EF5F71893}" type="sibTrans" cxnId="{C26A2CBE-D201-47E6-BF14-7C398F950A58}">
      <dgm:prSet/>
      <dgm:spPr/>
      <dgm:t>
        <a:bodyPr/>
        <a:lstStyle/>
        <a:p>
          <a:endParaRPr lang="en-US"/>
        </a:p>
      </dgm:t>
    </dgm:pt>
    <dgm:pt modelId="{BD05F3F8-03DE-4053-BDA7-DF359C55B1FB}">
      <dgm:prSet/>
      <dgm:spPr/>
      <dgm:t>
        <a:bodyPr/>
        <a:lstStyle/>
        <a:p>
          <a:r>
            <a:rPr lang="en-US"/>
            <a:t>Next steps and timeline</a:t>
          </a:r>
        </a:p>
      </dgm:t>
    </dgm:pt>
    <dgm:pt modelId="{B8ED6461-04AE-4425-95F8-3D23D6670C5C}" type="parTrans" cxnId="{441B1C00-273C-4F46-8D84-D103FD204B69}">
      <dgm:prSet/>
      <dgm:spPr/>
      <dgm:t>
        <a:bodyPr/>
        <a:lstStyle/>
        <a:p>
          <a:endParaRPr lang="en-US"/>
        </a:p>
      </dgm:t>
    </dgm:pt>
    <dgm:pt modelId="{1D628EED-31CE-459E-A025-E922D7CBBE2F}" type="sibTrans" cxnId="{441B1C00-273C-4F46-8D84-D103FD204B69}">
      <dgm:prSet/>
      <dgm:spPr/>
      <dgm:t>
        <a:bodyPr/>
        <a:lstStyle/>
        <a:p>
          <a:endParaRPr lang="en-US"/>
        </a:p>
      </dgm:t>
    </dgm:pt>
    <dgm:pt modelId="{D8F0386C-73E1-4C99-9F1C-70994648A49C}">
      <dgm:prSet/>
      <dgm:spPr/>
      <dgm:t>
        <a:bodyPr/>
        <a:lstStyle/>
        <a:p>
          <a:r>
            <a:rPr lang="en-US"/>
            <a:t>The GitHub invitation: what to look for</a:t>
          </a:r>
        </a:p>
      </dgm:t>
    </dgm:pt>
    <dgm:pt modelId="{9613BDE8-3CF2-4468-8E45-6AB804975FC5}" type="parTrans" cxnId="{2EB1C766-E287-4BBF-96F3-1133BD42385C}">
      <dgm:prSet/>
      <dgm:spPr/>
      <dgm:t>
        <a:bodyPr/>
        <a:lstStyle/>
        <a:p>
          <a:endParaRPr lang="en-US"/>
        </a:p>
      </dgm:t>
    </dgm:pt>
    <dgm:pt modelId="{0BD8B464-0728-49AD-BAA1-2D28F0AB09CE}" type="sibTrans" cxnId="{2EB1C766-E287-4BBF-96F3-1133BD42385C}">
      <dgm:prSet/>
      <dgm:spPr/>
      <dgm:t>
        <a:bodyPr/>
        <a:lstStyle/>
        <a:p>
          <a:endParaRPr lang="en-US"/>
        </a:p>
      </dgm:t>
    </dgm:pt>
    <dgm:pt modelId="{D1D702EB-3CF3-480C-979A-8BB362A5DD59}">
      <dgm:prSet/>
      <dgm:spPr/>
      <dgm:t>
        <a:bodyPr/>
        <a:lstStyle/>
        <a:p>
          <a:r>
            <a:rPr lang="en-US"/>
            <a:t>Changing and ending subscriptions</a:t>
          </a:r>
        </a:p>
      </dgm:t>
    </dgm:pt>
    <dgm:pt modelId="{9E0DBC7B-318A-4675-829B-DA6C6EF3D02B}" type="parTrans" cxnId="{AF354126-F965-4D7E-A1C6-26FCBD2D5A62}">
      <dgm:prSet/>
      <dgm:spPr/>
      <dgm:t>
        <a:bodyPr/>
        <a:lstStyle/>
        <a:p>
          <a:endParaRPr lang="en-US"/>
        </a:p>
      </dgm:t>
    </dgm:pt>
    <dgm:pt modelId="{FA144EC9-4640-42DB-82E4-AA8E4ABE5C68}" type="sibTrans" cxnId="{AF354126-F965-4D7E-A1C6-26FCBD2D5A62}">
      <dgm:prSet/>
      <dgm:spPr/>
      <dgm:t>
        <a:bodyPr/>
        <a:lstStyle/>
        <a:p>
          <a:endParaRPr lang="en-US"/>
        </a:p>
      </dgm:t>
    </dgm:pt>
    <dgm:pt modelId="{EBF51E09-B45D-4FD4-9A8B-2D11FECEB282}">
      <dgm:prSet/>
      <dgm:spPr/>
      <dgm:t>
        <a:bodyPr/>
        <a:lstStyle/>
        <a:p>
          <a:r>
            <a:rPr lang="en-US" dirty="0"/>
            <a:t>Changing and Ending Subscriptions</a:t>
          </a:r>
        </a:p>
      </dgm:t>
    </dgm:pt>
    <dgm:pt modelId="{4B480396-D65A-4431-970E-5E437F2EF20E}" type="parTrans" cxnId="{8A54A242-E4F0-4308-AA93-85D4C4B5AD73}">
      <dgm:prSet/>
      <dgm:spPr/>
      <dgm:t>
        <a:bodyPr/>
        <a:lstStyle/>
        <a:p>
          <a:endParaRPr lang="en-US"/>
        </a:p>
      </dgm:t>
    </dgm:pt>
    <dgm:pt modelId="{3C0C8A07-BC15-4A5E-B265-5D8C43ABB222}" type="sibTrans" cxnId="{8A54A242-E4F0-4308-AA93-85D4C4B5AD73}">
      <dgm:prSet/>
      <dgm:spPr/>
      <dgm:t>
        <a:bodyPr/>
        <a:lstStyle/>
        <a:p>
          <a:endParaRPr lang="en-US"/>
        </a:p>
      </dgm:t>
    </dgm:pt>
    <dgm:pt modelId="{20B6F324-92CE-A045-BFAF-044869B21D5F}" type="pres">
      <dgm:prSet presAssocID="{2B9240B3-2209-4D3F-B5DB-6F1F40E7BE0B}" presName="Name0" presStyleCnt="0">
        <dgm:presLayoutVars>
          <dgm:dir/>
          <dgm:animLvl val="lvl"/>
          <dgm:resizeHandles val="exact"/>
        </dgm:presLayoutVars>
      </dgm:prSet>
      <dgm:spPr/>
    </dgm:pt>
    <dgm:pt modelId="{AD595349-633C-FC43-85F8-F5EA8B2823F7}" type="pres">
      <dgm:prSet presAssocID="{40A641A8-7344-42EB-9862-92057DECA2ED}" presName="composite" presStyleCnt="0"/>
      <dgm:spPr/>
    </dgm:pt>
    <dgm:pt modelId="{1F22A234-C926-F041-BE38-5057DFD77A4F}" type="pres">
      <dgm:prSet presAssocID="{40A641A8-7344-42EB-9862-92057DECA2ED}" presName="parTx" presStyleLbl="alignNode1" presStyleIdx="0" presStyleCnt="2">
        <dgm:presLayoutVars>
          <dgm:chMax val="0"/>
          <dgm:chPref val="0"/>
          <dgm:bulletEnabled val="1"/>
        </dgm:presLayoutVars>
      </dgm:prSet>
      <dgm:spPr/>
    </dgm:pt>
    <dgm:pt modelId="{1C8C2CDB-213B-C84B-AA49-3AA07499ECD4}" type="pres">
      <dgm:prSet presAssocID="{40A641A8-7344-42EB-9862-92057DECA2ED}" presName="desTx" presStyleLbl="alignAccFollowNode1" presStyleIdx="0" presStyleCnt="2">
        <dgm:presLayoutVars>
          <dgm:bulletEnabled val="1"/>
        </dgm:presLayoutVars>
      </dgm:prSet>
      <dgm:spPr/>
    </dgm:pt>
    <dgm:pt modelId="{FB890944-4448-5041-B930-643EB98B8544}" type="pres">
      <dgm:prSet presAssocID="{B2DC214F-6870-4C5A-8768-4FBE10CD1450}" presName="space" presStyleCnt="0"/>
      <dgm:spPr/>
    </dgm:pt>
    <dgm:pt modelId="{0D48B499-B016-0144-9E72-EB88E187CB39}" type="pres">
      <dgm:prSet presAssocID="{D1D702EB-3CF3-480C-979A-8BB362A5DD59}" presName="composite" presStyleCnt="0"/>
      <dgm:spPr/>
    </dgm:pt>
    <dgm:pt modelId="{BC42BA92-849D-F743-B25C-04D8B9B8F6F9}" type="pres">
      <dgm:prSet presAssocID="{D1D702EB-3CF3-480C-979A-8BB362A5DD59}" presName="parTx" presStyleLbl="alignNode1" presStyleIdx="1" presStyleCnt="2">
        <dgm:presLayoutVars>
          <dgm:chMax val="0"/>
          <dgm:chPref val="0"/>
          <dgm:bulletEnabled val="1"/>
        </dgm:presLayoutVars>
      </dgm:prSet>
      <dgm:spPr/>
    </dgm:pt>
    <dgm:pt modelId="{09B72A63-2E01-444A-8471-365D7D0BAEFA}" type="pres">
      <dgm:prSet presAssocID="{D1D702EB-3CF3-480C-979A-8BB362A5DD59}" presName="desTx" presStyleLbl="alignAccFollowNode1" presStyleIdx="1" presStyleCnt="2">
        <dgm:presLayoutVars>
          <dgm:bulletEnabled val="1"/>
        </dgm:presLayoutVars>
      </dgm:prSet>
      <dgm:spPr/>
    </dgm:pt>
  </dgm:ptLst>
  <dgm:cxnLst>
    <dgm:cxn modelId="{441B1C00-273C-4F46-8D84-D103FD204B69}" srcId="{40A641A8-7344-42EB-9862-92057DECA2ED}" destId="{BD05F3F8-03DE-4053-BDA7-DF359C55B1FB}" srcOrd="1" destOrd="0" parTransId="{B8ED6461-04AE-4425-95F8-3D23D6670C5C}" sibTransId="{1D628EED-31CE-459E-A025-E922D7CBBE2F}"/>
    <dgm:cxn modelId="{F0C15200-0BF2-6945-811E-65DADCDEF743}" type="presOf" srcId="{D1D702EB-3CF3-480C-979A-8BB362A5DD59}" destId="{BC42BA92-849D-F743-B25C-04D8B9B8F6F9}" srcOrd="0" destOrd="0" presId="urn:microsoft.com/office/officeart/2005/8/layout/hList1"/>
    <dgm:cxn modelId="{AF354126-F965-4D7E-A1C6-26FCBD2D5A62}" srcId="{2B9240B3-2209-4D3F-B5DB-6F1F40E7BE0B}" destId="{D1D702EB-3CF3-480C-979A-8BB362A5DD59}" srcOrd="1" destOrd="0" parTransId="{9E0DBC7B-318A-4675-829B-DA6C6EF3D02B}" sibTransId="{FA144EC9-4640-42DB-82E4-AA8E4ABE5C68}"/>
    <dgm:cxn modelId="{D99E0C27-F9C9-CD46-8403-872A0223A1D1}" type="presOf" srcId="{40A641A8-7344-42EB-9862-92057DECA2ED}" destId="{1F22A234-C926-F041-BE38-5057DFD77A4F}" srcOrd="0" destOrd="0" presId="urn:microsoft.com/office/officeart/2005/8/layout/hList1"/>
    <dgm:cxn modelId="{384FC52E-54C6-43B5-91F1-618E52C9E21F}" srcId="{2B9240B3-2209-4D3F-B5DB-6F1F40E7BE0B}" destId="{40A641A8-7344-42EB-9862-92057DECA2ED}" srcOrd="0" destOrd="0" parTransId="{FD031BB6-0107-4255-8A71-9DC6BE7563E9}" sibTransId="{B2DC214F-6870-4C5A-8768-4FBE10CD1450}"/>
    <dgm:cxn modelId="{08BE8935-0FEB-C144-B950-B5712DD85206}" type="presOf" srcId="{EBF51E09-B45D-4FD4-9A8B-2D11FECEB282}" destId="{09B72A63-2E01-444A-8471-365D7D0BAEFA}" srcOrd="0" destOrd="0" presId="urn:microsoft.com/office/officeart/2005/8/layout/hList1"/>
    <dgm:cxn modelId="{EE31BD35-42A6-D646-B747-5B8774D65353}" type="presOf" srcId="{BD05F3F8-03DE-4053-BDA7-DF359C55B1FB}" destId="{1C8C2CDB-213B-C84B-AA49-3AA07499ECD4}" srcOrd="0" destOrd="1" presId="urn:microsoft.com/office/officeart/2005/8/layout/hList1"/>
    <dgm:cxn modelId="{8A54A242-E4F0-4308-AA93-85D4C4B5AD73}" srcId="{D1D702EB-3CF3-480C-979A-8BB362A5DD59}" destId="{EBF51E09-B45D-4FD4-9A8B-2D11FECEB282}" srcOrd="0" destOrd="0" parTransId="{4B480396-D65A-4431-970E-5E437F2EF20E}" sibTransId="{3C0C8A07-BC15-4A5E-B265-5D8C43ABB222}"/>
    <dgm:cxn modelId="{2EB1C766-E287-4BBF-96F3-1133BD42385C}" srcId="{40A641A8-7344-42EB-9862-92057DECA2ED}" destId="{D8F0386C-73E1-4C99-9F1C-70994648A49C}" srcOrd="2" destOrd="0" parTransId="{9613BDE8-3CF2-4468-8E45-6AB804975FC5}" sibTransId="{0BD8B464-0728-49AD-BAA1-2D28F0AB09CE}"/>
    <dgm:cxn modelId="{AE8F3CA9-8D1B-054E-BF7F-97A3268458A0}" type="presOf" srcId="{D8F0386C-73E1-4C99-9F1C-70994648A49C}" destId="{1C8C2CDB-213B-C84B-AA49-3AA07499ECD4}" srcOrd="0" destOrd="2" presId="urn:microsoft.com/office/officeart/2005/8/layout/hList1"/>
    <dgm:cxn modelId="{C26A2CBE-D201-47E6-BF14-7C398F950A58}" srcId="{40A641A8-7344-42EB-9862-92057DECA2ED}" destId="{FAC60E86-7E12-4FE7-9A1A-22C20504E5D2}" srcOrd="0" destOrd="0" parTransId="{BEDDB308-4AF4-414D-B741-3AD85D885CEA}" sibTransId="{8AADB393-A858-4E81-9155-E71EF5F71893}"/>
    <dgm:cxn modelId="{CE48CAC6-3B0C-3D4C-B76B-49F4C79C6A28}" type="presOf" srcId="{2B9240B3-2209-4D3F-B5DB-6F1F40E7BE0B}" destId="{20B6F324-92CE-A045-BFAF-044869B21D5F}" srcOrd="0" destOrd="0" presId="urn:microsoft.com/office/officeart/2005/8/layout/hList1"/>
    <dgm:cxn modelId="{4CB82FD1-300B-BE4D-946C-4F61EFA836E3}" type="presOf" srcId="{FAC60E86-7E12-4FE7-9A1A-22C20504E5D2}" destId="{1C8C2CDB-213B-C84B-AA49-3AA07499ECD4}" srcOrd="0" destOrd="0" presId="urn:microsoft.com/office/officeart/2005/8/layout/hList1"/>
    <dgm:cxn modelId="{53461598-05A7-0547-81BD-6F49AD0CD8FA}" type="presParOf" srcId="{20B6F324-92CE-A045-BFAF-044869B21D5F}" destId="{AD595349-633C-FC43-85F8-F5EA8B2823F7}" srcOrd="0" destOrd="0" presId="urn:microsoft.com/office/officeart/2005/8/layout/hList1"/>
    <dgm:cxn modelId="{0324E0A3-9953-8644-8A2F-C90A6ADEDFAC}" type="presParOf" srcId="{AD595349-633C-FC43-85F8-F5EA8B2823F7}" destId="{1F22A234-C926-F041-BE38-5057DFD77A4F}" srcOrd="0" destOrd="0" presId="urn:microsoft.com/office/officeart/2005/8/layout/hList1"/>
    <dgm:cxn modelId="{2F84CD6B-58AA-D24B-BD74-3364C6066CEF}" type="presParOf" srcId="{AD595349-633C-FC43-85F8-F5EA8B2823F7}" destId="{1C8C2CDB-213B-C84B-AA49-3AA07499ECD4}" srcOrd="1" destOrd="0" presId="urn:microsoft.com/office/officeart/2005/8/layout/hList1"/>
    <dgm:cxn modelId="{A6C23AC4-E7E1-304C-8242-38EC4CCEF138}" type="presParOf" srcId="{20B6F324-92CE-A045-BFAF-044869B21D5F}" destId="{FB890944-4448-5041-B930-643EB98B8544}" srcOrd="1" destOrd="0" presId="urn:microsoft.com/office/officeart/2005/8/layout/hList1"/>
    <dgm:cxn modelId="{C25A258E-ADD3-E94C-B46F-19913CDEEF65}" type="presParOf" srcId="{20B6F324-92CE-A045-BFAF-044869B21D5F}" destId="{0D48B499-B016-0144-9E72-EB88E187CB39}" srcOrd="2" destOrd="0" presId="urn:microsoft.com/office/officeart/2005/8/layout/hList1"/>
    <dgm:cxn modelId="{605A94C8-502A-5A4B-810E-6F2128DFE58F}" type="presParOf" srcId="{0D48B499-B016-0144-9E72-EB88E187CB39}" destId="{BC42BA92-849D-F743-B25C-04D8B9B8F6F9}" srcOrd="0" destOrd="0" presId="urn:microsoft.com/office/officeart/2005/8/layout/hList1"/>
    <dgm:cxn modelId="{63B90563-B373-0F4F-88E7-19D67E36650A}" type="presParOf" srcId="{0D48B499-B016-0144-9E72-EB88E187CB39}" destId="{09B72A63-2E01-444A-8471-365D7D0BAEF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D72C2-0B47-114A-9702-73D24793B5B6}">
      <dsp:nvSpPr>
        <dsp:cNvPr id="0" name=""/>
        <dsp:cNvSpPr/>
      </dsp:nvSpPr>
      <dsp:spPr>
        <a:xfrm>
          <a:off x="0" y="4507"/>
          <a:ext cx="10827657" cy="5661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Who uses GitHub Copilot?</a:t>
          </a:r>
        </a:p>
      </dsp:txBody>
      <dsp:txXfrm>
        <a:off x="27638" y="32145"/>
        <a:ext cx="10772381" cy="510889"/>
      </dsp:txXfrm>
    </dsp:sp>
    <dsp:sp modelId="{B7FD56B0-76BD-0B42-94E7-689792BAD776}">
      <dsp:nvSpPr>
        <dsp:cNvPr id="0" name=""/>
        <dsp:cNvSpPr/>
      </dsp:nvSpPr>
      <dsp:spPr>
        <a:xfrm>
          <a:off x="0" y="570672"/>
          <a:ext cx="10827657" cy="1482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3778" tIns="22860" rIns="128016" bIns="22860" numCol="1" spcCol="1270" anchor="t" anchorCtr="0">
          <a:noAutofit/>
        </a:bodyPr>
        <a:lstStyle/>
        <a:p>
          <a:pPr marL="171450" lvl="1" indent="-171450" algn="l" defTabSz="800100">
            <a:lnSpc>
              <a:spcPct val="90000"/>
            </a:lnSpc>
            <a:spcBef>
              <a:spcPct val="0"/>
            </a:spcBef>
            <a:spcAft>
              <a:spcPct val="20000"/>
            </a:spcAft>
            <a:buChar char="•"/>
          </a:pPr>
          <a:endParaRPr lang="en-US" sz="1800" kern="1200"/>
        </a:p>
        <a:p>
          <a:pPr marL="171450" lvl="1" indent="-171450" algn="l" defTabSz="800100">
            <a:lnSpc>
              <a:spcPct val="90000"/>
            </a:lnSpc>
            <a:spcBef>
              <a:spcPct val="0"/>
            </a:spcBef>
            <a:spcAft>
              <a:spcPct val="20000"/>
            </a:spcAft>
            <a:buChar char="•"/>
          </a:pPr>
          <a:r>
            <a:rPr lang="en-US" sz="1800" kern="1200" dirty="0"/>
            <a:t>Software Developers (46%)</a:t>
          </a:r>
        </a:p>
        <a:p>
          <a:pPr marL="171450" lvl="1" indent="-171450" algn="l" defTabSz="800100">
            <a:lnSpc>
              <a:spcPct val="90000"/>
            </a:lnSpc>
            <a:spcBef>
              <a:spcPct val="0"/>
            </a:spcBef>
            <a:spcAft>
              <a:spcPct val="20000"/>
            </a:spcAft>
            <a:buChar char="•"/>
          </a:pPr>
          <a:r>
            <a:rPr lang="en-US" sz="1800" kern="1200"/>
            <a:t>Engineers / Scientists / Researchers (29%) </a:t>
          </a:r>
        </a:p>
        <a:p>
          <a:pPr marL="171450" lvl="1" indent="-171450" algn="l" defTabSz="800100">
            <a:lnSpc>
              <a:spcPct val="90000"/>
            </a:lnSpc>
            <a:spcBef>
              <a:spcPct val="0"/>
            </a:spcBef>
            <a:spcAft>
              <a:spcPct val="20000"/>
            </a:spcAft>
            <a:buChar char="•"/>
          </a:pPr>
          <a:r>
            <a:rPr lang="en-US" sz="1800" kern="1200" dirty="0"/>
            <a:t>IT / DevOps Engineers (18%)</a:t>
          </a:r>
        </a:p>
        <a:p>
          <a:pPr marL="171450" lvl="1" indent="-171450" algn="l" defTabSz="800100">
            <a:lnSpc>
              <a:spcPct val="90000"/>
            </a:lnSpc>
            <a:spcBef>
              <a:spcPct val="0"/>
            </a:spcBef>
            <a:spcAft>
              <a:spcPct val="20000"/>
            </a:spcAft>
            <a:buChar char="•"/>
          </a:pPr>
          <a:endParaRPr lang="en-US" sz="1800" kern="1200" dirty="0"/>
        </a:p>
      </dsp:txBody>
      <dsp:txXfrm>
        <a:off x="0" y="570672"/>
        <a:ext cx="10827657" cy="1482482"/>
      </dsp:txXfrm>
    </dsp:sp>
    <dsp:sp modelId="{6500718F-8FEB-DF42-87A6-9306FB7A0857}">
      <dsp:nvSpPr>
        <dsp:cNvPr id="0" name=""/>
        <dsp:cNvSpPr/>
      </dsp:nvSpPr>
      <dsp:spPr>
        <a:xfrm>
          <a:off x="0" y="2053154"/>
          <a:ext cx="10827657" cy="5661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Of the pilot users who responded to the surveys:</a:t>
          </a:r>
        </a:p>
      </dsp:txBody>
      <dsp:txXfrm>
        <a:off x="27638" y="2080792"/>
        <a:ext cx="10772381" cy="510889"/>
      </dsp:txXfrm>
    </dsp:sp>
    <dsp:sp modelId="{3704CC23-C5DA-D441-9026-BC6B503245CC}">
      <dsp:nvSpPr>
        <dsp:cNvPr id="0" name=""/>
        <dsp:cNvSpPr/>
      </dsp:nvSpPr>
      <dsp:spPr>
        <a:xfrm>
          <a:off x="0" y="2619320"/>
          <a:ext cx="10827657" cy="20434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3778" tIns="22860" rIns="128016" bIns="22860" numCol="1" spcCol="1270" anchor="t" anchorCtr="0">
          <a:noAutofit/>
        </a:bodyPr>
        <a:lstStyle/>
        <a:p>
          <a:pPr marL="171450" lvl="1" indent="-171450" algn="l" defTabSz="800100">
            <a:lnSpc>
              <a:spcPct val="90000"/>
            </a:lnSpc>
            <a:spcBef>
              <a:spcPct val="0"/>
            </a:spcBef>
            <a:spcAft>
              <a:spcPct val="20000"/>
            </a:spcAft>
            <a:buChar char="•"/>
          </a:pPr>
          <a:endParaRPr lang="en-US" sz="1800" kern="1200" dirty="0"/>
        </a:p>
        <a:p>
          <a:pPr marL="171450" lvl="1" indent="-171450" algn="l" defTabSz="800100">
            <a:lnSpc>
              <a:spcPct val="90000"/>
            </a:lnSpc>
            <a:spcBef>
              <a:spcPct val="0"/>
            </a:spcBef>
            <a:spcAft>
              <a:spcPct val="20000"/>
            </a:spcAft>
            <a:buChar char="•"/>
          </a:pPr>
          <a:r>
            <a:rPr lang="en-US" sz="1800" kern="1200" dirty="0"/>
            <a:t>73% reported using Copilot “frequently (3+ times per week)” and 27% "occasionally (1–2 times per week)"</a:t>
          </a:r>
        </a:p>
        <a:p>
          <a:pPr marL="171450" lvl="1" indent="-171450" algn="l" defTabSz="800100">
            <a:lnSpc>
              <a:spcPct val="90000"/>
            </a:lnSpc>
            <a:spcBef>
              <a:spcPct val="0"/>
            </a:spcBef>
            <a:spcAft>
              <a:spcPct val="20000"/>
            </a:spcAft>
            <a:buChar char="•"/>
          </a:pPr>
          <a:r>
            <a:rPr lang="en-US" sz="1800" kern="1200"/>
            <a:t>73% rated GitHub Copilot suggestions as “very good” or "good” </a:t>
          </a:r>
        </a:p>
        <a:p>
          <a:pPr marL="171450" lvl="1" indent="-171450" algn="l" defTabSz="800100">
            <a:lnSpc>
              <a:spcPct val="90000"/>
            </a:lnSpc>
            <a:spcBef>
              <a:spcPct val="0"/>
            </a:spcBef>
            <a:spcAft>
              <a:spcPct val="20000"/>
            </a:spcAft>
            <a:buChar char="•"/>
          </a:pPr>
          <a:r>
            <a:rPr lang="en-US" sz="1800" kern="1200"/>
            <a:t>86% felt that Copilot "significantly" or "moderately" improved their productivity </a:t>
          </a:r>
        </a:p>
        <a:p>
          <a:pPr marL="171450" lvl="1" indent="-171450" algn="l" defTabSz="800100">
            <a:lnSpc>
              <a:spcPct val="90000"/>
            </a:lnSpc>
            <a:spcBef>
              <a:spcPct val="0"/>
            </a:spcBef>
            <a:spcAft>
              <a:spcPct val="20000"/>
            </a:spcAft>
            <a:buChar char="•"/>
          </a:pPr>
          <a:r>
            <a:rPr lang="en-US" sz="1800" kern="1200"/>
            <a:t>92% intend to continue using Copilot as it transitions to being a paid service</a:t>
          </a:r>
        </a:p>
        <a:p>
          <a:pPr marL="171450" lvl="1" indent="-171450" algn="l" defTabSz="800100">
            <a:lnSpc>
              <a:spcPct val="90000"/>
            </a:lnSpc>
            <a:spcBef>
              <a:spcPct val="0"/>
            </a:spcBef>
            <a:spcAft>
              <a:spcPct val="20000"/>
            </a:spcAft>
            <a:buChar char="•"/>
          </a:pPr>
          <a:r>
            <a:rPr lang="en-US" sz="1800" kern="1200"/>
            <a:t>92% report that Copilot saves them time, with 77% saying it saves 3 or more hours per week</a:t>
          </a:r>
        </a:p>
      </dsp:txBody>
      <dsp:txXfrm>
        <a:off x="0" y="2619320"/>
        <a:ext cx="10827657" cy="20434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22A234-C926-F041-BE38-5057DFD77A4F}">
      <dsp:nvSpPr>
        <dsp:cNvPr id="0" name=""/>
        <dsp:cNvSpPr/>
      </dsp:nvSpPr>
      <dsp:spPr>
        <a:xfrm>
          <a:off x="53" y="107556"/>
          <a:ext cx="5106412" cy="1166811"/>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a:t>The onboarding process </a:t>
          </a:r>
        </a:p>
      </dsp:txBody>
      <dsp:txXfrm>
        <a:off x="53" y="107556"/>
        <a:ext cx="5106412" cy="1166811"/>
      </dsp:txXfrm>
    </dsp:sp>
    <dsp:sp modelId="{1C8C2CDB-213B-C84B-AA49-3AA07499ECD4}">
      <dsp:nvSpPr>
        <dsp:cNvPr id="0" name=""/>
        <dsp:cNvSpPr/>
      </dsp:nvSpPr>
      <dsp:spPr>
        <a:xfrm>
          <a:off x="53" y="1274368"/>
          <a:ext cx="5106412" cy="2810880"/>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Required info and GitHub account requirements</a:t>
          </a:r>
        </a:p>
        <a:p>
          <a:pPr marL="285750" lvl="1" indent="-285750" algn="l" defTabSz="1422400">
            <a:lnSpc>
              <a:spcPct val="90000"/>
            </a:lnSpc>
            <a:spcBef>
              <a:spcPct val="0"/>
            </a:spcBef>
            <a:spcAft>
              <a:spcPct val="15000"/>
            </a:spcAft>
            <a:buChar char="•"/>
          </a:pPr>
          <a:r>
            <a:rPr lang="en-US" sz="3200" kern="1200"/>
            <a:t>Next steps and timeline</a:t>
          </a:r>
        </a:p>
        <a:p>
          <a:pPr marL="285750" lvl="1" indent="-285750" algn="l" defTabSz="1422400">
            <a:lnSpc>
              <a:spcPct val="90000"/>
            </a:lnSpc>
            <a:spcBef>
              <a:spcPct val="0"/>
            </a:spcBef>
            <a:spcAft>
              <a:spcPct val="15000"/>
            </a:spcAft>
            <a:buChar char="•"/>
          </a:pPr>
          <a:r>
            <a:rPr lang="en-US" sz="3200" kern="1200"/>
            <a:t>The GitHub invitation: what to look for</a:t>
          </a:r>
        </a:p>
      </dsp:txBody>
      <dsp:txXfrm>
        <a:off x="53" y="1274368"/>
        <a:ext cx="5106412" cy="2810880"/>
      </dsp:txXfrm>
    </dsp:sp>
    <dsp:sp modelId="{BC42BA92-849D-F743-B25C-04D8B9B8F6F9}">
      <dsp:nvSpPr>
        <dsp:cNvPr id="0" name=""/>
        <dsp:cNvSpPr/>
      </dsp:nvSpPr>
      <dsp:spPr>
        <a:xfrm>
          <a:off x="5821363" y="107556"/>
          <a:ext cx="5106412" cy="1166811"/>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a:t>Changing and ending subscriptions</a:t>
          </a:r>
        </a:p>
      </dsp:txBody>
      <dsp:txXfrm>
        <a:off x="5821363" y="107556"/>
        <a:ext cx="5106412" cy="1166811"/>
      </dsp:txXfrm>
    </dsp:sp>
    <dsp:sp modelId="{09B72A63-2E01-444A-8471-365D7D0BAEFA}">
      <dsp:nvSpPr>
        <dsp:cNvPr id="0" name=""/>
        <dsp:cNvSpPr/>
      </dsp:nvSpPr>
      <dsp:spPr>
        <a:xfrm>
          <a:off x="5821363" y="1274368"/>
          <a:ext cx="5106412" cy="2810880"/>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Changing and Ending Subscriptions</a:t>
          </a:r>
        </a:p>
      </dsp:txBody>
      <dsp:txXfrm>
        <a:off x="5821363" y="1274368"/>
        <a:ext cx="5106412" cy="28108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18AE21-A16D-41B0-AFE6-4762B6DF09E8}" type="datetimeFigureOut">
              <a:rPr lang="en-US" smtClean="0"/>
              <a:t>5/19/26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03BCF1-D7EA-4A53-B4DD-1B9F9017EDCB}" type="slidenum">
              <a:rPr lang="en-US" smtClean="0"/>
              <a:t>‹#›</a:t>
            </a:fld>
            <a:endParaRPr lang="en-US"/>
          </a:p>
        </p:txBody>
      </p:sp>
    </p:spTree>
    <p:extLst>
      <p:ext uri="{BB962C8B-B14F-4D97-AF65-F5344CB8AC3E}">
        <p14:creationId xmlns:p14="http://schemas.microsoft.com/office/powerpoint/2010/main" val="368436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3BCF1-D7EA-4A53-B4DD-1B9F9017EDCB}" type="slidenum">
              <a:rPr lang="en-US" smtClean="0"/>
              <a:t>16</a:t>
            </a:fld>
            <a:endParaRPr lang="en-US"/>
          </a:p>
        </p:txBody>
      </p:sp>
    </p:spTree>
    <p:extLst>
      <p:ext uri="{BB962C8B-B14F-4D97-AF65-F5344CB8AC3E}">
        <p14:creationId xmlns:p14="http://schemas.microsoft.com/office/powerpoint/2010/main" val="40129772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482182-3E7E-4B04-B254-571D40C8DACE}"/>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rcRect/>
          <a:stretch/>
        </p:blipFill>
        <p:spPr>
          <a:xfrm>
            <a:off x="0" y="0"/>
            <a:ext cx="12192000" cy="6857999"/>
          </a:xfrm>
          <a:prstGeom prst="rect">
            <a:avLst/>
          </a:prstGeom>
        </p:spPr>
      </p:pic>
      <p:sp>
        <p:nvSpPr>
          <p:cNvPr id="11" name="Text Placeholder 4">
            <a:extLst>
              <a:ext uri="{FF2B5EF4-FFF2-40B4-BE49-F238E27FC236}">
                <a16:creationId xmlns:a16="http://schemas.microsoft.com/office/drawing/2014/main" id="{F5A9D17E-0B71-3F4E-966C-B9B2C5D11AAB}"/>
              </a:ext>
            </a:extLst>
          </p:cNvPr>
          <p:cNvSpPr>
            <a:spLocks noGrp="1"/>
          </p:cNvSpPr>
          <p:nvPr>
            <p:ph type="body" sz="quarter" idx="14" hasCustomPrompt="1"/>
          </p:nvPr>
        </p:nvSpPr>
        <p:spPr>
          <a:xfrm>
            <a:off x="582042" y="4400889"/>
            <a:ext cx="4164583" cy="215444"/>
          </a:xfrm>
          <a:noFill/>
        </p:spPr>
        <p:txBody>
          <a:bodyPr wrap="square" lIns="0" tIns="0" rIns="0" bIns="0">
            <a:spAutoFit/>
          </a:bodyPr>
          <a:lstStyle>
            <a:lvl1pPr marL="0" indent="0">
              <a:spcBef>
                <a:spcPts val="0"/>
              </a:spcBef>
              <a:buNone/>
              <a:defRPr sz="1400" b="0" i="0" spc="0" baseline="0">
                <a:solidFill>
                  <a:schemeClr val="bg1"/>
                </a:solidFill>
                <a:latin typeface="Segoe UI" panose="020B0502040204020203" pitchFamily="34" charset="0"/>
                <a:cs typeface="Segoe UI" panose="020B0502040204020203" pitchFamily="34" charset="0"/>
              </a:defRPr>
            </a:lvl1pPr>
          </a:lstStyle>
          <a:p>
            <a:pPr lvl="0"/>
            <a:r>
              <a:rPr lang="en-US"/>
              <a:t>Date</a:t>
            </a:r>
          </a:p>
        </p:txBody>
      </p:sp>
      <p:sp>
        <p:nvSpPr>
          <p:cNvPr id="8" name="Title 1">
            <a:extLst>
              <a:ext uri="{FF2B5EF4-FFF2-40B4-BE49-F238E27FC236}">
                <a16:creationId xmlns:a16="http://schemas.microsoft.com/office/drawing/2014/main" id="{DD4D59E1-A14D-4BD5-ADDB-CCD45969FA85}"/>
              </a:ext>
            </a:extLst>
          </p:cNvPr>
          <p:cNvSpPr>
            <a:spLocks noGrp="1"/>
          </p:cNvSpPr>
          <p:nvPr>
            <p:ph type="title" hasCustomPrompt="1"/>
          </p:nvPr>
        </p:nvSpPr>
        <p:spPr>
          <a:xfrm>
            <a:off x="588263" y="2979539"/>
            <a:ext cx="6605639" cy="553998"/>
          </a:xfrm>
        </p:spPr>
        <p:txBody>
          <a:bodyPr wrap="square" anchor="b" anchorCtr="0">
            <a:spAutoFit/>
          </a:bodyPr>
          <a:lstStyle>
            <a:lvl1pPr>
              <a:defRPr>
                <a:solidFill>
                  <a:schemeClr val="bg1"/>
                </a:solidFill>
              </a:defRPr>
            </a:lvl1pPr>
          </a:lstStyle>
          <a:p>
            <a:r>
              <a:rPr lang="en-US"/>
              <a:t>Event name or presentation title </a:t>
            </a:r>
          </a:p>
        </p:txBody>
      </p:sp>
      <p:sp>
        <p:nvSpPr>
          <p:cNvPr id="9" name="Text Placeholder 4">
            <a:extLst>
              <a:ext uri="{FF2B5EF4-FFF2-40B4-BE49-F238E27FC236}">
                <a16:creationId xmlns:a16="http://schemas.microsoft.com/office/drawing/2014/main" id="{0423E2C2-F9B4-46E5-8AD7-46DFDD8E3FE1}"/>
              </a:ext>
            </a:extLst>
          </p:cNvPr>
          <p:cNvSpPr>
            <a:spLocks noGrp="1"/>
          </p:cNvSpPr>
          <p:nvPr>
            <p:ph type="body" sz="quarter" idx="12" hasCustomPrompt="1"/>
          </p:nvPr>
        </p:nvSpPr>
        <p:spPr>
          <a:xfrm>
            <a:off x="582042" y="3962400"/>
            <a:ext cx="5503371" cy="338554"/>
          </a:xfrm>
          <a:noFill/>
        </p:spPr>
        <p:txBody>
          <a:bodyPr wrap="square" lIns="0" tIns="0" rIns="0" bIns="0">
            <a:spAutoFit/>
          </a:bodyPr>
          <a:lstStyle>
            <a:lvl1pPr marL="0" indent="0">
              <a:spcBef>
                <a:spcPts val="0"/>
              </a:spcBef>
              <a:buNone/>
              <a:defRPr sz="2200" spc="0" baseline="0">
                <a:solidFill>
                  <a:schemeClr val="bg1"/>
                </a:solidFill>
                <a:latin typeface="+mn-lt"/>
                <a:cs typeface="Segoe UI" panose="020B0502040204020203" pitchFamily="34" charset="0"/>
              </a:defRPr>
            </a:lvl1pPr>
          </a:lstStyle>
          <a:p>
            <a:pPr lvl="0"/>
            <a:r>
              <a:rPr lang="en-US"/>
              <a:t>Speaker name, Speaker title</a:t>
            </a:r>
          </a:p>
        </p:txBody>
      </p:sp>
      <p:pic>
        <p:nvPicPr>
          <p:cNvPr id="4" name="Picture 3" descr="Symbols of NASA | NASA">
            <a:extLst>
              <a:ext uri="{FF2B5EF4-FFF2-40B4-BE49-F238E27FC236}">
                <a16:creationId xmlns:a16="http://schemas.microsoft.com/office/drawing/2014/main" id="{F787B6B9-E793-BF4A-E543-0171DFE8410C}"/>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24648" r="21397"/>
          <a:stretch/>
        </p:blipFill>
        <p:spPr bwMode="auto">
          <a:xfrm>
            <a:off x="521497" y="335176"/>
            <a:ext cx="602906" cy="5587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Microsoft Unveils a New Look - The Official Microsoft Blog">
            <a:extLst>
              <a:ext uri="{FF2B5EF4-FFF2-40B4-BE49-F238E27FC236}">
                <a16:creationId xmlns:a16="http://schemas.microsoft.com/office/drawing/2014/main" id="{0A8BA22A-68A9-6690-1046-C6C289BB5F1F}"/>
              </a:ext>
            </a:extLst>
          </p:cNvPr>
          <p:cNvPicPr>
            <a:picLocks noChangeAspect="1" noChangeArrowheads="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24403" y="290898"/>
            <a:ext cx="1761534" cy="647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786173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1095685"/>
          </a:xfrm>
        </p:spPr>
        <p:txBody>
          <a:bodyPr wrap="square">
            <a:spAutoFit/>
          </a:bodyPr>
          <a:lstStyle>
            <a:lvl1pPr marL="0" indent="0">
              <a:buNone/>
              <a:defRPr/>
            </a:lvl1pPr>
            <a:lvl2pPr marL="457200" indent="0">
              <a:buNone/>
              <a:defRPr/>
            </a:lvl2pPr>
            <a:lvl3pPr marL="9144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p:txBody>
      </p:sp>
      <p:sp>
        <p:nvSpPr>
          <p:cNvPr id="5" name="TextBox 4">
            <a:extLst>
              <a:ext uri="{FF2B5EF4-FFF2-40B4-BE49-F238E27FC236}">
                <a16:creationId xmlns:a16="http://schemas.microsoft.com/office/drawing/2014/main" id="{8B1E62B2-2678-422B-B7F6-F7CFE71261EA}"/>
              </a:ext>
            </a:extLst>
          </p:cNvPr>
          <p:cNvSpPr txBox="1"/>
          <p:nvPr userDrawn="1"/>
        </p:nvSpPr>
        <p:spPr>
          <a:xfrm>
            <a:off x="5175876" y="6605851"/>
            <a:ext cx="1840247" cy="12311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200" normalizeH="0" noProof="0">
                <a:ln>
                  <a:noFill/>
                </a:ln>
                <a:solidFill>
                  <a:schemeClr val="accent6"/>
                </a:solidFill>
                <a:effectLst/>
                <a:uLnTx/>
                <a:uFillTx/>
                <a:latin typeface="Segoe UI" panose="020B0502040204020203" pitchFamily="34" charset="0"/>
                <a:ea typeface="+mn-ea"/>
                <a:cs typeface="Segoe UI" panose="020B0502040204020203" pitchFamily="34" charset="0"/>
              </a:rPr>
              <a:t>MICROSOFT CONFIDENTIAL</a:t>
            </a:r>
          </a:p>
        </p:txBody>
      </p:sp>
    </p:spTree>
    <p:extLst>
      <p:ext uri="{BB962C8B-B14F-4D97-AF65-F5344CB8AC3E}">
        <p14:creationId xmlns:p14="http://schemas.microsoft.com/office/powerpoint/2010/main" val="107582884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enter Title 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A87A240-D33A-2F7A-A882-36E33EC65621}"/>
              </a:ext>
              <a:ext uri="{C183D7F6-B498-43B3-948B-1728B52AA6E4}">
                <adec:decorative xmlns:adec="http://schemas.microsoft.com/office/drawing/2017/decorative" val="1"/>
              </a:ext>
            </a:extLst>
          </p:cNvPr>
          <p:cNvPicPr>
            <a:picLocks noChangeAspect="1"/>
          </p:cNvPicPr>
          <p:nvPr userDrawn="1"/>
        </p:nvPicPr>
        <p:blipFill>
          <a:blip r:embed="rId2" cstate="screen">
            <a:alphaModFix amt="40000"/>
            <a:extLst>
              <a:ext uri="{28A0092B-C50C-407E-A947-70E740481C1C}">
                <a14:useLocalDpi xmlns:a14="http://schemas.microsoft.com/office/drawing/2010/main"/>
              </a:ext>
            </a:extLst>
          </a:blip>
          <a:stretch>
            <a:fillRect/>
          </a:stretch>
        </p:blipFill>
        <p:spPr>
          <a:xfrm>
            <a:off x="0" y="-3049"/>
            <a:ext cx="12192000" cy="6864098"/>
          </a:xfrm>
          <a:prstGeom prst="rect">
            <a:avLst/>
          </a:prstGeom>
        </p:spPr>
      </p:pic>
      <p:grpSp>
        <p:nvGrpSpPr>
          <p:cNvPr id="7" name="Group 6">
            <a:extLst>
              <a:ext uri="{FF2B5EF4-FFF2-40B4-BE49-F238E27FC236}">
                <a16:creationId xmlns:a16="http://schemas.microsoft.com/office/drawing/2014/main" id="{E4FAEDCA-C7D7-2A5A-9D5D-5669C088A6B4}"/>
              </a:ext>
              <a:ext uri="{C183D7F6-B498-43B3-948B-1728B52AA6E4}">
                <adec:decorative xmlns:adec="http://schemas.microsoft.com/office/drawing/2017/decorative" val="1"/>
              </a:ext>
            </a:extLst>
          </p:cNvPr>
          <p:cNvGrpSpPr/>
          <p:nvPr userDrawn="1"/>
        </p:nvGrpSpPr>
        <p:grpSpPr>
          <a:xfrm>
            <a:off x="0" y="2742"/>
            <a:ext cx="12192000" cy="765123"/>
            <a:chOff x="0" y="2742"/>
            <a:chExt cx="12192000" cy="765123"/>
          </a:xfrm>
        </p:grpSpPr>
        <p:sp>
          <p:nvSpPr>
            <p:cNvPr id="8" name="Freeform: Shape 7">
              <a:extLst>
                <a:ext uri="{FF2B5EF4-FFF2-40B4-BE49-F238E27FC236}">
                  <a16:creationId xmlns:a16="http://schemas.microsoft.com/office/drawing/2014/main" id="{A346E734-DDE1-E082-5677-BAB05BDEAA40}"/>
                </a:ext>
              </a:extLst>
            </p:cNvPr>
            <p:cNvSpPr/>
            <p:nvPr/>
          </p:nvSpPr>
          <p:spPr>
            <a:xfrm>
              <a:off x="0" y="8230"/>
              <a:ext cx="12192000" cy="759635"/>
            </a:xfrm>
            <a:custGeom>
              <a:avLst/>
              <a:gdLst>
                <a:gd name="connsiteX0" fmla="*/ 0 w 12192000"/>
                <a:gd name="connsiteY0" fmla="*/ 0 h 759635"/>
                <a:gd name="connsiteX1" fmla="*/ 12192000 w 12192000"/>
                <a:gd name="connsiteY1" fmla="*/ 0 h 759635"/>
                <a:gd name="connsiteX2" fmla="*/ 12192000 w 12192000"/>
                <a:gd name="connsiteY2" fmla="*/ 248604 h 759635"/>
                <a:gd name="connsiteX3" fmla="*/ 10747809 w 12192000"/>
                <a:gd name="connsiteY3" fmla="*/ 248604 h 759635"/>
                <a:gd name="connsiteX4" fmla="*/ 10524836 w 12192000"/>
                <a:gd name="connsiteY4" fmla="*/ 335954 h 759635"/>
                <a:gd name="connsiteX5" fmla="*/ 10372168 w 12192000"/>
                <a:gd name="connsiteY5" fmla="*/ 634696 h 759635"/>
                <a:gd name="connsiteX6" fmla="*/ 9990341 w 12192000"/>
                <a:gd name="connsiteY6" fmla="*/ 756516 h 759635"/>
                <a:gd name="connsiteX7" fmla="*/ 2201507 w 12192000"/>
                <a:gd name="connsiteY7" fmla="*/ 756516 h 759635"/>
                <a:gd name="connsiteX8" fmla="*/ 1814919 w 12192000"/>
                <a:gd name="connsiteY8" fmla="*/ 620409 h 759635"/>
                <a:gd name="connsiteX9" fmla="*/ 1662247 w 12192000"/>
                <a:gd name="connsiteY9" fmla="*/ 338335 h 759635"/>
                <a:gd name="connsiteX10" fmla="*/ 1444038 w 12192000"/>
                <a:gd name="connsiteY10" fmla="*/ 248604 h 759635"/>
                <a:gd name="connsiteX11" fmla="*/ 0 w 12192000"/>
                <a:gd name="connsiteY11" fmla="*/ 248604 h 75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759635">
                  <a:moveTo>
                    <a:pt x="0" y="0"/>
                  </a:moveTo>
                  <a:lnTo>
                    <a:pt x="12192000" y="0"/>
                  </a:lnTo>
                  <a:lnTo>
                    <a:pt x="12192000" y="248604"/>
                  </a:lnTo>
                  <a:lnTo>
                    <a:pt x="10747809" y="248604"/>
                  </a:lnTo>
                  <a:cubicBezTo>
                    <a:pt x="10653116" y="248604"/>
                    <a:pt x="10562652" y="281469"/>
                    <a:pt x="10524836" y="335954"/>
                  </a:cubicBezTo>
                  <a:cubicBezTo>
                    <a:pt x="10469184" y="434741"/>
                    <a:pt x="10424645" y="535909"/>
                    <a:pt x="10372168" y="634696"/>
                  </a:cubicBezTo>
                  <a:cubicBezTo>
                    <a:pt x="10311831" y="721679"/>
                    <a:pt x="10220184" y="773185"/>
                    <a:pt x="9990341" y="756516"/>
                  </a:cubicBezTo>
                  <a:lnTo>
                    <a:pt x="2201507" y="756516"/>
                  </a:lnTo>
                  <a:cubicBezTo>
                    <a:pt x="2050244" y="756516"/>
                    <a:pt x="1899145" y="769305"/>
                    <a:pt x="1814919" y="620409"/>
                  </a:cubicBezTo>
                  <a:cubicBezTo>
                    <a:pt x="1760854" y="519241"/>
                    <a:pt x="1725837" y="429978"/>
                    <a:pt x="1662247" y="338335"/>
                  </a:cubicBezTo>
                  <a:cubicBezTo>
                    <a:pt x="1624431" y="283850"/>
                    <a:pt x="1538731" y="248604"/>
                    <a:pt x="1444038" y="248604"/>
                  </a:cubicBezTo>
                  <a:lnTo>
                    <a:pt x="0" y="248604"/>
                  </a:lnTo>
                  <a:close/>
                </a:path>
              </a:pathLst>
            </a:custGeom>
            <a:gradFill flip="none" rotWithShape="1">
              <a:gsLst>
                <a:gs pos="0">
                  <a:schemeClr val="accent1">
                    <a:lumMod val="5000"/>
                    <a:lumOff val="95000"/>
                    <a:alpha val="0"/>
                  </a:schemeClr>
                </a:gs>
                <a:gs pos="15000">
                  <a:schemeClr val="bg1">
                    <a:alpha val="60000"/>
                  </a:schemeClr>
                </a:gs>
                <a:gs pos="85000">
                  <a:schemeClr val="bg1">
                    <a:alpha val="60000"/>
                  </a:schemeClr>
                </a:gs>
                <a:gs pos="100000">
                  <a:schemeClr val="bg1">
                    <a:alpha val="0"/>
                  </a:schemeClr>
                </a:gs>
              </a:gsLst>
              <a:lin ang="0" scaled="1"/>
              <a:tileRect/>
            </a:gradFill>
            <a:ln w="6347" cap="flat">
              <a:noFill/>
              <a:prstDash val="solid"/>
              <a:miter/>
            </a:ln>
            <a:effectLst>
              <a:outerShdw blurRad="292100" dist="38100" dir="5400000" algn="t" rotWithShape="0">
                <a:schemeClr val="tx2">
                  <a:alpha val="20000"/>
                </a:scheme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sp>
          <p:nvSpPr>
            <p:cNvPr id="9" name="Freeform: Shape 8">
              <a:extLst>
                <a:ext uri="{FF2B5EF4-FFF2-40B4-BE49-F238E27FC236}">
                  <a16:creationId xmlns:a16="http://schemas.microsoft.com/office/drawing/2014/main" id="{1D8DCC51-2423-72B9-41CE-C50576154F89}"/>
                </a:ext>
              </a:extLst>
            </p:cNvPr>
            <p:cNvSpPr/>
            <p:nvPr/>
          </p:nvSpPr>
          <p:spPr>
            <a:xfrm>
              <a:off x="1495425" y="2742"/>
              <a:ext cx="9201150" cy="762002"/>
            </a:xfrm>
            <a:custGeom>
              <a:avLst/>
              <a:gdLst>
                <a:gd name="connsiteX0" fmla="*/ 0 w 9184094"/>
                <a:gd name="connsiteY0" fmla="*/ 0 h 762002"/>
                <a:gd name="connsiteX1" fmla="*/ 2305050 w 9184094"/>
                <a:gd name="connsiteY1" fmla="*/ 0 h 762002"/>
                <a:gd name="connsiteX2" fmla="*/ 6879044 w 9184094"/>
                <a:gd name="connsiteY2" fmla="*/ 0 h 762002"/>
                <a:gd name="connsiteX3" fmla="*/ 9184094 w 9184094"/>
                <a:gd name="connsiteY3" fmla="*/ 0 h 762002"/>
                <a:gd name="connsiteX4" fmla="*/ 8870548 w 9184094"/>
                <a:gd name="connsiteY4" fmla="*/ 617712 h 762002"/>
                <a:gd name="connsiteX5" fmla="*/ 8613799 w 9184094"/>
                <a:gd name="connsiteY5" fmla="*/ 762002 h 762002"/>
                <a:gd name="connsiteX6" fmla="*/ 8613744 w 9184094"/>
                <a:gd name="connsiteY6" fmla="*/ 762002 h 762002"/>
                <a:gd name="connsiteX7" fmla="*/ 6308749 w 9184094"/>
                <a:gd name="connsiteY7" fmla="*/ 762002 h 762002"/>
                <a:gd name="connsiteX8" fmla="*/ 6308694 w 9184094"/>
                <a:gd name="connsiteY8" fmla="*/ 762002 h 762002"/>
                <a:gd name="connsiteX9" fmla="*/ 2875345 w 9184094"/>
                <a:gd name="connsiteY9" fmla="*/ 762002 h 762002"/>
                <a:gd name="connsiteX10" fmla="*/ 570295 w 9184094"/>
                <a:gd name="connsiteY10" fmla="*/ 762002 h 762002"/>
                <a:gd name="connsiteX11" fmla="*/ 313547 w 9184094"/>
                <a:gd name="connsiteY11" fmla="*/ 617712 h 76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84094" h="762002">
                  <a:moveTo>
                    <a:pt x="0" y="0"/>
                  </a:moveTo>
                  <a:lnTo>
                    <a:pt x="2305050" y="0"/>
                  </a:lnTo>
                  <a:lnTo>
                    <a:pt x="6879044" y="0"/>
                  </a:lnTo>
                  <a:lnTo>
                    <a:pt x="9184094" y="0"/>
                  </a:lnTo>
                  <a:lnTo>
                    <a:pt x="8870548" y="617712"/>
                  </a:lnTo>
                  <a:cubicBezTo>
                    <a:pt x="8826039" y="705325"/>
                    <a:pt x="8725242" y="762002"/>
                    <a:pt x="8613799" y="762002"/>
                  </a:cubicBezTo>
                  <a:lnTo>
                    <a:pt x="8613744" y="762002"/>
                  </a:lnTo>
                  <a:lnTo>
                    <a:pt x="6308749" y="762002"/>
                  </a:lnTo>
                  <a:lnTo>
                    <a:pt x="6308694" y="762002"/>
                  </a:lnTo>
                  <a:lnTo>
                    <a:pt x="2875345" y="762002"/>
                  </a:lnTo>
                  <a:lnTo>
                    <a:pt x="570295" y="762002"/>
                  </a:lnTo>
                  <a:cubicBezTo>
                    <a:pt x="458853" y="762002"/>
                    <a:pt x="357999" y="705325"/>
                    <a:pt x="313547" y="617712"/>
                  </a:cubicBezTo>
                  <a:close/>
                </a:path>
              </a:pathLst>
            </a:custGeom>
            <a:noFill/>
            <a:ln w="6347" cap="flat">
              <a:gradFill flip="none" rotWithShape="1">
                <a:gsLst>
                  <a:gs pos="46000">
                    <a:schemeClr val="accent1">
                      <a:alpha val="0"/>
                    </a:schemeClr>
                  </a:gs>
                  <a:gs pos="100000">
                    <a:schemeClr val="accent1"/>
                  </a:gs>
                </a:gsLst>
                <a:lin ang="5400000" scaled="1"/>
                <a:tileRect/>
              </a:gra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grpSp>
      <p:sp>
        <p:nvSpPr>
          <p:cNvPr id="2" name="Title 1">
            <a:extLst>
              <a:ext uri="{FF2B5EF4-FFF2-40B4-BE49-F238E27FC236}">
                <a16:creationId xmlns:a16="http://schemas.microsoft.com/office/drawing/2014/main" id="{D0AAD849-7CFE-4AF7-A7C5-6BBD50C88C1A}"/>
              </a:ext>
            </a:extLst>
          </p:cNvPr>
          <p:cNvSpPr>
            <a:spLocks noGrp="1"/>
          </p:cNvSpPr>
          <p:nvPr userDrawn="1">
            <p:ph type="title"/>
          </p:nvPr>
        </p:nvSpPr>
        <p:spPr>
          <a:xfrm>
            <a:off x="2110012" y="246888"/>
            <a:ext cx="7975022" cy="430887"/>
          </a:xfrm>
        </p:spPr>
        <p:txBody>
          <a:bodyPr/>
          <a:lstStyle>
            <a:lvl1pPr algn="ctr">
              <a:defRPr sz="2800"/>
            </a:lvl1pPr>
          </a:lstStyle>
          <a:p>
            <a:r>
              <a:rPr lang="en-US"/>
              <a:t>Click to edit Master title style</a:t>
            </a:r>
          </a:p>
        </p:txBody>
      </p:sp>
      <p:sp>
        <p:nvSpPr>
          <p:cNvPr id="6" name="Rectangle 5">
            <a:extLst>
              <a:ext uri="{FF2B5EF4-FFF2-40B4-BE49-F238E27FC236}">
                <a16:creationId xmlns:a16="http://schemas.microsoft.com/office/drawing/2014/main" id="{6F9E7E4A-242D-3D00-8311-ED03C53E04D3}"/>
              </a:ext>
            </a:extLst>
          </p:cNvPr>
          <p:cNvSpPr>
            <a:spLocks/>
          </p:cNvSpPr>
          <p:nvPr userDrawn="1"/>
        </p:nvSpPr>
        <p:spPr bwMode="auto">
          <a:xfrm>
            <a:off x="386514" y="6435725"/>
            <a:ext cx="1823286" cy="311150"/>
          </a:xfrm>
          <a:prstGeom prst="rect">
            <a:avLst/>
          </a:prstGeom>
          <a:solidFill>
            <a:srgbClr val="FCFCF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solidFill>
                <a:srgbClr val="FFFFFF"/>
              </a:solidFill>
              <a:ea typeface="Segoe UI" pitchFamily="34" charset="0"/>
              <a:cs typeface="Segoe UI" pitchFamily="34" charset="0"/>
            </a:endParaRPr>
          </a:p>
        </p:txBody>
      </p:sp>
      <p:sp>
        <p:nvSpPr>
          <p:cNvPr id="10" name="TextBox 9">
            <a:extLst>
              <a:ext uri="{FF2B5EF4-FFF2-40B4-BE49-F238E27FC236}">
                <a16:creationId xmlns:a16="http://schemas.microsoft.com/office/drawing/2014/main" id="{77C2B9FC-C6B4-17CF-8242-A81E2F4D99A5}"/>
              </a:ext>
            </a:extLst>
          </p:cNvPr>
          <p:cNvSpPr txBox="1"/>
          <p:nvPr userDrawn="1"/>
        </p:nvSpPr>
        <p:spPr>
          <a:xfrm>
            <a:off x="588263" y="6510048"/>
            <a:ext cx="2011680" cy="153888"/>
          </a:xfrm>
          <a:prstGeom prst="rect">
            <a:avLst/>
          </a:prstGeom>
          <a:noFill/>
        </p:spPr>
        <p:txBody>
          <a:bodyPr wrap="square" lIns="0" tIns="0" rIns="0" bIns="0">
            <a:spAutoFit/>
          </a:bodyPr>
          <a:lstStyle/>
          <a:p>
            <a:r>
              <a:rPr lang="en-US" sz="1000">
                <a:solidFill>
                  <a:schemeClr val="tx1"/>
                </a:solidFill>
                <a:effectLst/>
                <a:latin typeface="+mn-lt"/>
                <a:ea typeface="Aptos" panose="020B0004020202020204" pitchFamily="34" charset="0"/>
                <a:cs typeface="Aptos" panose="020B0004020202020204" pitchFamily="34" charset="0"/>
              </a:rPr>
              <a:t>Microsoft Confidential</a:t>
            </a:r>
            <a:endParaRPr lang="en-US" sz="1000">
              <a:solidFill>
                <a:schemeClr val="tx1"/>
              </a:solidFill>
              <a:latin typeface="+mn-lt"/>
            </a:endParaRPr>
          </a:p>
        </p:txBody>
      </p:sp>
    </p:spTree>
    <p:extLst>
      <p:ext uri="{BB962C8B-B14F-4D97-AF65-F5344CB8AC3E}">
        <p14:creationId xmlns:p14="http://schemas.microsoft.com/office/powerpoint/2010/main" val="281337825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enter title_Three Column Bullet tex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E5120F4-3FB8-28EA-7262-C454F4B3755E}"/>
              </a:ext>
              <a:ext uri="{C183D7F6-B498-43B3-948B-1728B52AA6E4}">
                <adec:decorative xmlns:adec="http://schemas.microsoft.com/office/drawing/2017/decorative" val="1"/>
              </a:ext>
            </a:extLst>
          </p:cNvPr>
          <p:cNvPicPr>
            <a:picLocks noChangeAspect="1"/>
          </p:cNvPicPr>
          <p:nvPr userDrawn="1"/>
        </p:nvPicPr>
        <p:blipFill>
          <a:blip r:embed="rId3" cstate="screen">
            <a:alphaModFix amt="40000"/>
            <a:extLst>
              <a:ext uri="{28A0092B-C50C-407E-A947-70E740481C1C}">
                <a14:useLocalDpi xmlns:a14="http://schemas.microsoft.com/office/drawing/2010/main"/>
              </a:ext>
            </a:extLst>
          </a:blip>
          <a:stretch>
            <a:fillRect/>
          </a:stretch>
        </p:blipFill>
        <p:spPr>
          <a:xfrm>
            <a:off x="0" y="-3049"/>
            <a:ext cx="12192000" cy="6864098"/>
          </a:xfrm>
          <a:prstGeom prst="rect">
            <a:avLst/>
          </a:prstGeom>
        </p:spPr>
      </p:pic>
      <p:grpSp>
        <p:nvGrpSpPr>
          <p:cNvPr id="13" name="Group 12">
            <a:extLst>
              <a:ext uri="{FF2B5EF4-FFF2-40B4-BE49-F238E27FC236}">
                <a16:creationId xmlns:a16="http://schemas.microsoft.com/office/drawing/2014/main" id="{C65DCE11-5CCE-199F-321A-268FF8BA9366}"/>
              </a:ext>
              <a:ext uri="{C183D7F6-B498-43B3-948B-1728B52AA6E4}">
                <adec:decorative xmlns:adec="http://schemas.microsoft.com/office/drawing/2017/decorative" val="1"/>
              </a:ext>
            </a:extLst>
          </p:cNvPr>
          <p:cNvGrpSpPr/>
          <p:nvPr userDrawn="1"/>
        </p:nvGrpSpPr>
        <p:grpSpPr>
          <a:xfrm>
            <a:off x="0" y="2742"/>
            <a:ext cx="12192000" cy="765123"/>
            <a:chOff x="0" y="2742"/>
            <a:chExt cx="12192000" cy="765123"/>
          </a:xfrm>
        </p:grpSpPr>
        <p:sp>
          <p:nvSpPr>
            <p:cNvPr id="14" name="Freeform: Shape 13">
              <a:extLst>
                <a:ext uri="{FF2B5EF4-FFF2-40B4-BE49-F238E27FC236}">
                  <a16:creationId xmlns:a16="http://schemas.microsoft.com/office/drawing/2014/main" id="{6EFA8BC6-93D5-77A7-0B48-16C3B6AB0542}"/>
                </a:ext>
              </a:extLst>
            </p:cNvPr>
            <p:cNvSpPr/>
            <p:nvPr/>
          </p:nvSpPr>
          <p:spPr>
            <a:xfrm>
              <a:off x="0" y="8230"/>
              <a:ext cx="12192000" cy="759635"/>
            </a:xfrm>
            <a:custGeom>
              <a:avLst/>
              <a:gdLst>
                <a:gd name="connsiteX0" fmla="*/ 0 w 12192000"/>
                <a:gd name="connsiteY0" fmla="*/ 0 h 759635"/>
                <a:gd name="connsiteX1" fmla="*/ 12192000 w 12192000"/>
                <a:gd name="connsiteY1" fmla="*/ 0 h 759635"/>
                <a:gd name="connsiteX2" fmla="*/ 12192000 w 12192000"/>
                <a:gd name="connsiteY2" fmla="*/ 248604 h 759635"/>
                <a:gd name="connsiteX3" fmla="*/ 10747809 w 12192000"/>
                <a:gd name="connsiteY3" fmla="*/ 248604 h 759635"/>
                <a:gd name="connsiteX4" fmla="*/ 10524836 w 12192000"/>
                <a:gd name="connsiteY4" fmla="*/ 335954 h 759635"/>
                <a:gd name="connsiteX5" fmla="*/ 10372168 w 12192000"/>
                <a:gd name="connsiteY5" fmla="*/ 634696 h 759635"/>
                <a:gd name="connsiteX6" fmla="*/ 9990341 w 12192000"/>
                <a:gd name="connsiteY6" fmla="*/ 756516 h 759635"/>
                <a:gd name="connsiteX7" fmla="*/ 2201507 w 12192000"/>
                <a:gd name="connsiteY7" fmla="*/ 756516 h 759635"/>
                <a:gd name="connsiteX8" fmla="*/ 1814919 w 12192000"/>
                <a:gd name="connsiteY8" fmla="*/ 620409 h 759635"/>
                <a:gd name="connsiteX9" fmla="*/ 1662247 w 12192000"/>
                <a:gd name="connsiteY9" fmla="*/ 338335 h 759635"/>
                <a:gd name="connsiteX10" fmla="*/ 1444038 w 12192000"/>
                <a:gd name="connsiteY10" fmla="*/ 248604 h 759635"/>
                <a:gd name="connsiteX11" fmla="*/ 0 w 12192000"/>
                <a:gd name="connsiteY11" fmla="*/ 248604 h 75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759635">
                  <a:moveTo>
                    <a:pt x="0" y="0"/>
                  </a:moveTo>
                  <a:lnTo>
                    <a:pt x="12192000" y="0"/>
                  </a:lnTo>
                  <a:lnTo>
                    <a:pt x="12192000" y="248604"/>
                  </a:lnTo>
                  <a:lnTo>
                    <a:pt x="10747809" y="248604"/>
                  </a:lnTo>
                  <a:cubicBezTo>
                    <a:pt x="10653116" y="248604"/>
                    <a:pt x="10562652" y="281469"/>
                    <a:pt x="10524836" y="335954"/>
                  </a:cubicBezTo>
                  <a:cubicBezTo>
                    <a:pt x="10469184" y="434741"/>
                    <a:pt x="10424645" y="535909"/>
                    <a:pt x="10372168" y="634696"/>
                  </a:cubicBezTo>
                  <a:cubicBezTo>
                    <a:pt x="10311831" y="721679"/>
                    <a:pt x="10220184" y="773185"/>
                    <a:pt x="9990341" y="756516"/>
                  </a:cubicBezTo>
                  <a:lnTo>
                    <a:pt x="2201507" y="756516"/>
                  </a:lnTo>
                  <a:cubicBezTo>
                    <a:pt x="2050244" y="756516"/>
                    <a:pt x="1899145" y="769305"/>
                    <a:pt x="1814919" y="620409"/>
                  </a:cubicBezTo>
                  <a:cubicBezTo>
                    <a:pt x="1760854" y="519241"/>
                    <a:pt x="1725837" y="429978"/>
                    <a:pt x="1662247" y="338335"/>
                  </a:cubicBezTo>
                  <a:cubicBezTo>
                    <a:pt x="1624431" y="283850"/>
                    <a:pt x="1538731" y="248604"/>
                    <a:pt x="1444038" y="248604"/>
                  </a:cubicBezTo>
                  <a:lnTo>
                    <a:pt x="0" y="248604"/>
                  </a:lnTo>
                  <a:close/>
                </a:path>
              </a:pathLst>
            </a:custGeom>
            <a:gradFill flip="none" rotWithShape="1">
              <a:gsLst>
                <a:gs pos="0">
                  <a:schemeClr val="accent1">
                    <a:lumMod val="5000"/>
                    <a:lumOff val="95000"/>
                    <a:alpha val="0"/>
                  </a:schemeClr>
                </a:gs>
                <a:gs pos="15000">
                  <a:schemeClr val="bg1">
                    <a:alpha val="60000"/>
                  </a:schemeClr>
                </a:gs>
                <a:gs pos="85000">
                  <a:schemeClr val="bg1">
                    <a:alpha val="60000"/>
                  </a:schemeClr>
                </a:gs>
                <a:gs pos="100000">
                  <a:schemeClr val="bg1">
                    <a:alpha val="0"/>
                  </a:schemeClr>
                </a:gs>
              </a:gsLst>
              <a:lin ang="0" scaled="1"/>
              <a:tileRect/>
            </a:gradFill>
            <a:ln w="6347" cap="flat">
              <a:noFill/>
              <a:prstDash val="solid"/>
              <a:miter/>
            </a:ln>
            <a:effectLst>
              <a:outerShdw blurRad="292100" dist="38100" dir="5400000" algn="t" rotWithShape="0">
                <a:schemeClr val="tx2">
                  <a:alpha val="20000"/>
                </a:scheme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sp>
          <p:nvSpPr>
            <p:cNvPr id="15" name="Freeform: Shape 14">
              <a:extLst>
                <a:ext uri="{FF2B5EF4-FFF2-40B4-BE49-F238E27FC236}">
                  <a16:creationId xmlns:a16="http://schemas.microsoft.com/office/drawing/2014/main" id="{ABC7C1E4-28A8-09D0-B717-6B62573E1FFD}"/>
                </a:ext>
              </a:extLst>
            </p:cNvPr>
            <p:cNvSpPr/>
            <p:nvPr/>
          </p:nvSpPr>
          <p:spPr>
            <a:xfrm>
              <a:off x="1495425" y="2742"/>
              <a:ext cx="9201150" cy="762002"/>
            </a:xfrm>
            <a:custGeom>
              <a:avLst/>
              <a:gdLst>
                <a:gd name="connsiteX0" fmla="*/ 0 w 9184094"/>
                <a:gd name="connsiteY0" fmla="*/ 0 h 762002"/>
                <a:gd name="connsiteX1" fmla="*/ 2305050 w 9184094"/>
                <a:gd name="connsiteY1" fmla="*/ 0 h 762002"/>
                <a:gd name="connsiteX2" fmla="*/ 6879044 w 9184094"/>
                <a:gd name="connsiteY2" fmla="*/ 0 h 762002"/>
                <a:gd name="connsiteX3" fmla="*/ 9184094 w 9184094"/>
                <a:gd name="connsiteY3" fmla="*/ 0 h 762002"/>
                <a:gd name="connsiteX4" fmla="*/ 8870548 w 9184094"/>
                <a:gd name="connsiteY4" fmla="*/ 617712 h 762002"/>
                <a:gd name="connsiteX5" fmla="*/ 8613799 w 9184094"/>
                <a:gd name="connsiteY5" fmla="*/ 762002 h 762002"/>
                <a:gd name="connsiteX6" fmla="*/ 8613744 w 9184094"/>
                <a:gd name="connsiteY6" fmla="*/ 762002 h 762002"/>
                <a:gd name="connsiteX7" fmla="*/ 6308749 w 9184094"/>
                <a:gd name="connsiteY7" fmla="*/ 762002 h 762002"/>
                <a:gd name="connsiteX8" fmla="*/ 6308694 w 9184094"/>
                <a:gd name="connsiteY8" fmla="*/ 762002 h 762002"/>
                <a:gd name="connsiteX9" fmla="*/ 2875345 w 9184094"/>
                <a:gd name="connsiteY9" fmla="*/ 762002 h 762002"/>
                <a:gd name="connsiteX10" fmla="*/ 570295 w 9184094"/>
                <a:gd name="connsiteY10" fmla="*/ 762002 h 762002"/>
                <a:gd name="connsiteX11" fmla="*/ 313547 w 9184094"/>
                <a:gd name="connsiteY11" fmla="*/ 617712 h 76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84094" h="762002">
                  <a:moveTo>
                    <a:pt x="0" y="0"/>
                  </a:moveTo>
                  <a:lnTo>
                    <a:pt x="2305050" y="0"/>
                  </a:lnTo>
                  <a:lnTo>
                    <a:pt x="6879044" y="0"/>
                  </a:lnTo>
                  <a:lnTo>
                    <a:pt x="9184094" y="0"/>
                  </a:lnTo>
                  <a:lnTo>
                    <a:pt x="8870548" y="617712"/>
                  </a:lnTo>
                  <a:cubicBezTo>
                    <a:pt x="8826039" y="705325"/>
                    <a:pt x="8725242" y="762002"/>
                    <a:pt x="8613799" y="762002"/>
                  </a:cubicBezTo>
                  <a:lnTo>
                    <a:pt x="8613744" y="762002"/>
                  </a:lnTo>
                  <a:lnTo>
                    <a:pt x="6308749" y="762002"/>
                  </a:lnTo>
                  <a:lnTo>
                    <a:pt x="6308694" y="762002"/>
                  </a:lnTo>
                  <a:lnTo>
                    <a:pt x="2875345" y="762002"/>
                  </a:lnTo>
                  <a:lnTo>
                    <a:pt x="570295" y="762002"/>
                  </a:lnTo>
                  <a:cubicBezTo>
                    <a:pt x="458853" y="762002"/>
                    <a:pt x="357999" y="705325"/>
                    <a:pt x="313547" y="617712"/>
                  </a:cubicBezTo>
                  <a:close/>
                </a:path>
              </a:pathLst>
            </a:custGeom>
            <a:noFill/>
            <a:ln w="6347" cap="flat">
              <a:gradFill flip="none" rotWithShape="1">
                <a:gsLst>
                  <a:gs pos="46000">
                    <a:schemeClr val="accent1">
                      <a:alpha val="0"/>
                    </a:schemeClr>
                  </a:gs>
                  <a:gs pos="100000">
                    <a:schemeClr val="accent1"/>
                  </a:gs>
                </a:gsLst>
                <a:lin ang="5400000" scaled="1"/>
                <a:tileRect/>
              </a:gra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0000"/>
                </a:solidFill>
                <a:effectLst/>
                <a:uLnTx/>
                <a:uFillTx/>
                <a:latin typeface="Segoe UI"/>
                <a:ea typeface="+mn-ea"/>
                <a:cs typeface="+mn-cs"/>
              </a:endParaRPr>
            </a:p>
          </p:txBody>
        </p:sp>
      </p:grpSp>
      <p:sp>
        <p:nvSpPr>
          <p:cNvPr id="5" name="Rectangle: Rounded Corners 4">
            <a:extLst>
              <a:ext uri="{FF2B5EF4-FFF2-40B4-BE49-F238E27FC236}">
                <a16:creationId xmlns:a16="http://schemas.microsoft.com/office/drawing/2014/main" id="{AB2C1DA5-900A-503B-0D5E-780BF9247648}"/>
              </a:ext>
              <a:ext uri="{C183D7F6-B498-43B3-948B-1728B52AA6E4}">
                <adec:decorative xmlns:adec="http://schemas.microsoft.com/office/drawing/2017/decorative" val="1"/>
              </a:ext>
            </a:extLst>
          </p:cNvPr>
          <p:cNvSpPr>
            <a:spLocks/>
          </p:cNvSpPr>
          <p:nvPr userDrawn="1"/>
        </p:nvSpPr>
        <p:spPr bwMode="auto">
          <a:xfrm>
            <a:off x="588263"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7" name="Rectangle: Rounded Corners 6">
            <a:extLst>
              <a:ext uri="{FF2B5EF4-FFF2-40B4-BE49-F238E27FC236}">
                <a16:creationId xmlns:a16="http://schemas.microsoft.com/office/drawing/2014/main" id="{2B12075F-7492-5120-53BE-CB54D0DEB405}"/>
              </a:ext>
              <a:ext uri="{C183D7F6-B498-43B3-948B-1728B52AA6E4}">
                <adec:decorative xmlns:adec="http://schemas.microsoft.com/office/drawing/2017/decorative" val="1"/>
              </a:ext>
            </a:extLst>
          </p:cNvPr>
          <p:cNvSpPr>
            <a:spLocks/>
          </p:cNvSpPr>
          <p:nvPr userDrawn="1"/>
        </p:nvSpPr>
        <p:spPr bwMode="auto">
          <a:xfrm>
            <a:off x="4338432"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3" name="Rectangle: Rounded Corners 2">
            <a:extLst>
              <a:ext uri="{FF2B5EF4-FFF2-40B4-BE49-F238E27FC236}">
                <a16:creationId xmlns:a16="http://schemas.microsoft.com/office/drawing/2014/main" id="{A890D053-B23F-5CC1-F246-BB16CEF3F6BA}"/>
              </a:ext>
              <a:ext uri="{C183D7F6-B498-43B3-948B-1728B52AA6E4}">
                <adec:decorative xmlns:adec="http://schemas.microsoft.com/office/drawing/2017/decorative" val="1"/>
              </a:ext>
            </a:extLst>
          </p:cNvPr>
          <p:cNvSpPr>
            <a:spLocks/>
          </p:cNvSpPr>
          <p:nvPr userDrawn="1"/>
        </p:nvSpPr>
        <p:spPr bwMode="auto">
          <a:xfrm>
            <a:off x="8088602" y="1331736"/>
            <a:ext cx="3518181" cy="4822520"/>
          </a:xfrm>
          <a:prstGeom prst="roundRect">
            <a:avLst>
              <a:gd name="adj" fmla="val 5985"/>
            </a:avLst>
          </a:prstGeom>
          <a:gradFill flip="none" rotWithShape="1">
            <a:gsLst>
              <a:gs pos="15000">
                <a:schemeClr val="bg1">
                  <a:alpha val="63000"/>
                </a:schemeClr>
              </a:gs>
              <a:gs pos="74000">
                <a:schemeClr val="bg1">
                  <a:alpha val="95000"/>
                </a:schemeClr>
              </a:gs>
            </a:gsLst>
            <a:lin ang="10800000" scaled="0"/>
            <a:tileRect/>
          </a:gradFill>
          <a:ln>
            <a:noFill/>
            <a:headEnd type="none" w="med" len="med"/>
            <a:tailEnd type="none" w="med" len="med"/>
          </a:ln>
          <a:effectLst>
            <a:outerShdw blurRad="254000" dist="38100" dir="5400000" algn="t" rotWithShape="0">
              <a:prstClr val="black">
                <a:alpha val="1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sz="2000" err="1">
              <a:solidFill>
                <a:srgbClr val="FFFFFF"/>
              </a:solidFill>
              <a:latin typeface="Segoe UI"/>
              <a:cs typeface="Segoe UI" pitchFamily="34" charset="0"/>
            </a:endParaRPr>
          </a:p>
        </p:txBody>
      </p:sp>
      <p:sp>
        <p:nvSpPr>
          <p:cNvPr id="4" name="Text Placeholder 3"/>
          <p:cNvSpPr>
            <a:spLocks noGrp="1"/>
          </p:cNvSpPr>
          <p:nvPr>
            <p:ph type="body" sz="quarter" idx="10" hasCustomPrompt="1"/>
          </p:nvPr>
        </p:nvSpPr>
        <p:spPr>
          <a:xfrm>
            <a:off x="803014" y="1564481"/>
            <a:ext cx="3088678" cy="2797135"/>
          </a:xfrm>
        </p:spPr>
        <p:txBody>
          <a:bodyPr vert="horz" wrap="square" lIns="0" tIns="0" rIns="0" bIns="0" rtlCol="0">
            <a:noAutofit/>
          </a:bodyPr>
          <a:lstStyle>
            <a:lvl1pPr>
              <a:spcAft>
                <a:spcPts val="600"/>
              </a:spcAft>
              <a:defRPr lang="en-US" dirty="0"/>
            </a:lvl1pPr>
            <a:lvl2pPr>
              <a:spcBef>
                <a:spcPts val="0"/>
              </a:spcBef>
              <a:spcAft>
                <a:spcPts val="600"/>
              </a:spcAft>
              <a:defRPr lang="en-US" dirty="0"/>
            </a:lvl2pPr>
            <a:lvl3pPr>
              <a:spcBef>
                <a:spcPts val="0"/>
              </a:spcBef>
              <a:defRPr lang="en-US" dirty="0"/>
            </a:lvl3pPr>
          </a:lstStyle>
          <a:p>
            <a:pPr lvl="0"/>
            <a:r>
              <a:rPr lang="en-US"/>
              <a:t>Edit Master text styles</a:t>
            </a:r>
          </a:p>
          <a:p>
            <a:pPr lvl="1"/>
            <a:r>
              <a:rPr lang="en-US"/>
              <a:t>Second level</a:t>
            </a:r>
          </a:p>
          <a:p>
            <a:pPr lvl="2"/>
            <a:r>
              <a:rPr lang="en-US"/>
              <a:t>Third level</a:t>
            </a:r>
          </a:p>
        </p:txBody>
      </p:sp>
      <p:sp>
        <p:nvSpPr>
          <p:cNvPr id="6" name="Text Placeholder 3">
            <a:extLst>
              <a:ext uri="{FF2B5EF4-FFF2-40B4-BE49-F238E27FC236}">
                <a16:creationId xmlns:a16="http://schemas.microsoft.com/office/drawing/2014/main" id="{85278796-7B84-4D67-88CD-BF78BB06D214}"/>
              </a:ext>
            </a:extLst>
          </p:cNvPr>
          <p:cNvSpPr>
            <a:spLocks noGrp="1"/>
          </p:cNvSpPr>
          <p:nvPr>
            <p:ph type="body" sz="quarter" idx="11" hasCustomPrompt="1"/>
          </p:nvPr>
        </p:nvSpPr>
        <p:spPr>
          <a:xfrm>
            <a:off x="4552186" y="1564481"/>
            <a:ext cx="3090672" cy="2869599"/>
          </a:xfrm>
        </p:spPr>
        <p:txBody>
          <a:bodyPr vert="horz" wrap="square" lIns="0" tIns="0" rIns="0" bIns="0" rtlCol="0">
            <a:noAutofit/>
          </a:bodyPr>
          <a:lstStyle>
            <a:lvl1pPr>
              <a:defRPr lang="en-US" dirty="0"/>
            </a:lvl1pPr>
            <a:lvl2pPr>
              <a:defRPr lang="en-US" dirty="0"/>
            </a:lvl2pPr>
            <a:lvl3pPr>
              <a:defRPr lang="en-US" dirty="0"/>
            </a:lvl3pPr>
          </a:lstStyle>
          <a:p>
            <a:pPr lvl="0">
              <a:spcAft>
                <a:spcPts val="600"/>
              </a:spcAft>
            </a:pPr>
            <a:r>
              <a:rPr lang="en-US"/>
              <a:t>Edit Master text styles</a:t>
            </a:r>
          </a:p>
          <a:p>
            <a:pPr lvl="1">
              <a:spcBef>
                <a:spcPts val="0"/>
              </a:spcBef>
              <a:spcAft>
                <a:spcPts val="600"/>
              </a:spcAft>
            </a:pPr>
            <a:r>
              <a:rPr lang="en-US"/>
              <a:t>Second level</a:t>
            </a:r>
          </a:p>
          <a:p>
            <a:pPr lvl="2">
              <a:spcBef>
                <a:spcPts val="0"/>
              </a:spcBef>
            </a:pPr>
            <a:r>
              <a:rPr lang="en-US"/>
              <a:t>Third level</a:t>
            </a:r>
          </a:p>
        </p:txBody>
      </p:sp>
      <p:sp>
        <p:nvSpPr>
          <p:cNvPr id="10" name="Text Placeholder 3">
            <a:extLst>
              <a:ext uri="{FF2B5EF4-FFF2-40B4-BE49-F238E27FC236}">
                <a16:creationId xmlns:a16="http://schemas.microsoft.com/office/drawing/2014/main" id="{22A38747-AA25-EA51-94DE-5B1CC86D7FD7}"/>
              </a:ext>
            </a:extLst>
          </p:cNvPr>
          <p:cNvSpPr>
            <a:spLocks noGrp="1"/>
          </p:cNvSpPr>
          <p:nvPr>
            <p:ph type="body" sz="quarter" idx="12" hasCustomPrompt="1"/>
          </p:nvPr>
        </p:nvSpPr>
        <p:spPr>
          <a:xfrm>
            <a:off x="8302356" y="1564481"/>
            <a:ext cx="3090672" cy="2869599"/>
          </a:xfrm>
        </p:spPr>
        <p:txBody>
          <a:bodyPr vert="horz" wrap="square" lIns="0" tIns="0" rIns="0" bIns="0" rtlCol="0">
            <a:noAutofit/>
          </a:bodyPr>
          <a:lstStyle>
            <a:lvl1pPr>
              <a:defRPr lang="en-US" dirty="0"/>
            </a:lvl1pPr>
            <a:lvl2pPr>
              <a:defRPr lang="en-US" dirty="0"/>
            </a:lvl2pPr>
            <a:lvl3pPr>
              <a:defRPr lang="en-US" dirty="0"/>
            </a:lvl3pPr>
          </a:lstStyle>
          <a:p>
            <a:pPr lvl="0">
              <a:spcAft>
                <a:spcPts val="600"/>
              </a:spcAft>
            </a:pPr>
            <a:r>
              <a:rPr lang="en-US"/>
              <a:t>Edit Master text styles</a:t>
            </a:r>
          </a:p>
          <a:p>
            <a:pPr lvl="1">
              <a:spcBef>
                <a:spcPts val="0"/>
              </a:spcBef>
              <a:spcAft>
                <a:spcPts val="600"/>
              </a:spcAft>
            </a:pPr>
            <a:r>
              <a:rPr lang="en-US"/>
              <a:t>Second level</a:t>
            </a:r>
          </a:p>
          <a:p>
            <a:pPr lvl="2">
              <a:spcBef>
                <a:spcPts val="0"/>
              </a:spcBef>
            </a:pPr>
            <a:r>
              <a:rPr lang="en-US"/>
              <a:t>Third level</a:t>
            </a:r>
          </a:p>
        </p:txBody>
      </p:sp>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a:xfrm>
            <a:off x="2110012" y="246888"/>
            <a:ext cx="7975022" cy="430887"/>
          </a:xfrm>
        </p:spPr>
        <p:txBody>
          <a:bodyPr/>
          <a:lstStyle>
            <a:lvl1pPr algn="ctr">
              <a:defRPr sz="2800"/>
            </a:lvl1pPr>
          </a:lstStyle>
          <a:p>
            <a:r>
              <a:rPr lang="en-US"/>
              <a:t>Click to edit Master title style</a:t>
            </a:r>
          </a:p>
        </p:txBody>
      </p:sp>
    </p:spTree>
    <p:custDataLst>
      <p:tags r:id="rId1"/>
    </p:custDataLst>
    <p:extLst>
      <p:ext uri="{BB962C8B-B14F-4D97-AF65-F5344CB8AC3E}">
        <p14:creationId xmlns:p14="http://schemas.microsoft.com/office/powerpoint/2010/main" val="391298839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241AF-143C-72E2-B0C8-8BD0F2B3D17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241EF0A-4825-697B-C694-27EC7A9BDD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77670627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08652-8902-BF7E-95E0-AAE5885F3A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A68E1CD-B422-9F5E-FC10-ECF640A019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04615591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41B9E-654C-3099-3715-9F01A4D866EF}"/>
              </a:ext>
            </a:extLst>
          </p:cNvPr>
          <p:cNvSpPr>
            <a:spLocks noGrp="1"/>
          </p:cNvSpPr>
          <p:nvPr>
            <p:ph type="ctrTitle"/>
          </p:nvPr>
        </p:nvSpPr>
        <p:spPr>
          <a:xfrm>
            <a:off x="727591" y="2470359"/>
            <a:ext cx="10200966" cy="1526307"/>
          </a:xfrm>
        </p:spPr>
        <p:txBody>
          <a:bodyPr anchor="b" anchorCtr="0">
            <a:normAutofit/>
          </a:bodyPr>
          <a:lstStyle>
            <a:lvl1pPr algn="l">
              <a:defRPr sz="43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8963EF8C-6679-B498-2F2B-9836DF5E7F93}"/>
              </a:ext>
            </a:extLst>
          </p:cNvPr>
          <p:cNvSpPr>
            <a:spLocks noGrp="1"/>
          </p:cNvSpPr>
          <p:nvPr>
            <p:ph type="subTitle" idx="1"/>
          </p:nvPr>
        </p:nvSpPr>
        <p:spPr>
          <a:xfrm>
            <a:off x="727590" y="4088742"/>
            <a:ext cx="10200965" cy="468509"/>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8" name="Graphic 7">
            <a:extLst>
              <a:ext uri="{FF2B5EF4-FFF2-40B4-BE49-F238E27FC236}">
                <a16:creationId xmlns:a16="http://schemas.microsoft.com/office/drawing/2014/main" id="{F2EA0BA8-CF88-0CB4-23FA-D12A20E647F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16077" y="575187"/>
            <a:ext cx="6270691" cy="2234383"/>
          </a:xfrm>
          <a:prstGeom prst="rect">
            <a:avLst/>
          </a:prstGeom>
        </p:spPr>
      </p:pic>
      <p:sp>
        <p:nvSpPr>
          <p:cNvPr id="13" name="Rectangle 12">
            <a:extLst>
              <a:ext uri="{FF2B5EF4-FFF2-40B4-BE49-F238E27FC236}">
                <a16:creationId xmlns:a16="http://schemas.microsoft.com/office/drawing/2014/main" id="{CEF4E324-8151-C722-C06C-79225384D2D0}"/>
              </a:ext>
            </a:extLst>
          </p:cNvPr>
          <p:cNvSpPr/>
          <p:nvPr userDrawn="1"/>
        </p:nvSpPr>
        <p:spPr>
          <a:xfrm rot="16200000" flipH="1">
            <a:off x="5872314" y="-421662"/>
            <a:ext cx="88491" cy="10200967"/>
          </a:xfrm>
          <a:prstGeom prst="rect">
            <a:avLst/>
          </a:prstGeom>
          <a:gradFill>
            <a:gsLst>
              <a:gs pos="0">
                <a:srgbClr val="00A2DF"/>
              </a:gs>
              <a:gs pos="100000">
                <a:srgbClr val="00A2DF">
                  <a:alpha val="0"/>
                </a:srgb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6054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8BE0EF-998D-91CB-BD35-7F88ED302CF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921C1FA-0DAF-5566-0F31-0DC02EC7543B}"/>
              </a:ext>
            </a:extLst>
          </p:cNvPr>
          <p:cNvSpPr>
            <a:spLocks noGrp="1"/>
          </p:cNvSpPr>
          <p:nvPr>
            <p:ph type="title"/>
          </p:nvPr>
        </p:nvSpPr>
        <p:spPr>
          <a:xfrm>
            <a:off x="838200" y="365126"/>
            <a:ext cx="9662652" cy="821998"/>
          </a:xfrm>
        </p:spPr>
        <p:txBody>
          <a:bodyPr>
            <a:normAutofit/>
          </a:bodyPr>
          <a:lstStyle>
            <a:lvl1pPr>
              <a:defRPr sz="400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31FB4336-69E3-4E9C-2F50-2D577C8BDD5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descr="A logo with a red and white circle&#10;&#10;Description automatically generated">
            <a:extLst>
              <a:ext uri="{FF2B5EF4-FFF2-40B4-BE49-F238E27FC236}">
                <a16:creationId xmlns:a16="http://schemas.microsoft.com/office/drawing/2014/main" id="{6AE35282-FB0F-6BB1-A151-F5742E0E3A6F}"/>
              </a:ext>
            </a:extLst>
          </p:cNvPr>
          <p:cNvPicPr>
            <a:picLocks noChangeAspect="1"/>
          </p:cNvPicPr>
          <p:nvPr userDrawn="1"/>
        </p:nvPicPr>
        <p:blipFill>
          <a:blip r:embed="rId3"/>
          <a:stretch>
            <a:fillRect/>
          </a:stretch>
        </p:blipFill>
        <p:spPr>
          <a:xfrm>
            <a:off x="10920463" y="387721"/>
            <a:ext cx="963620" cy="799402"/>
          </a:xfrm>
          <a:prstGeom prst="rect">
            <a:avLst/>
          </a:prstGeom>
        </p:spPr>
      </p:pic>
    </p:spTree>
    <p:extLst>
      <p:ext uri="{BB962C8B-B14F-4D97-AF65-F5344CB8AC3E}">
        <p14:creationId xmlns:p14="http://schemas.microsoft.com/office/powerpoint/2010/main" val="7872729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a:noFill/>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4"/>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263374889"/>
      </p:ext>
    </p:extLst>
  </p:cSld>
  <p:clrMap bg1="lt1" tx1="dk1" bg2="lt2" tx2="dk2" accent1="accent1" accent2="accent2" accent3="accent3" accent4="accent4" accent5="accent5" accent6="accent6" hlink="hlink" folHlink="folHlink"/>
  <p:sldLayoutIdLst>
    <p:sldLayoutId id="2147483680" r:id="rId1"/>
    <p:sldLayoutId id="2147483687" r:id="rId2"/>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
          <a:schemeClr val="accent6"/>
        </a:buClr>
        <a:buSzPct val="90000"/>
        <a:buFont typeface="Arial" panose="020B0604020202020204" pitchFamily="34" charset="0"/>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938992"/>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4"/>
          <a:srcRect l="762"/>
          <a:stretch/>
        </p:blipFill>
        <p:spPr>
          <a:xfrm rot="5400000">
            <a:off x="9509760" y="2843773"/>
            <a:ext cx="6858000" cy="1170455"/>
          </a:xfrm>
          <a:prstGeom prst="rect">
            <a:avLst/>
          </a:prstGeom>
        </p:spPr>
      </p:pic>
      <p:sp>
        <p:nvSpPr>
          <p:cNvPr id="34" name="TextBox 33">
            <a:extLst>
              <a:ext uri="{FF2B5EF4-FFF2-40B4-BE49-F238E27FC236}">
                <a16:creationId xmlns:a16="http://schemas.microsoft.com/office/drawing/2014/main" id="{202449E6-6DBF-5C94-3E0F-4154E02E29A1}"/>
              </a:ext>
            </a:extLst>
          </p:cNvPr>
          <p:cNvSpPr txBox="1"/>
          <p:nvPr userDrawn="1"/>
        </p:nvSpPr>
        <p:spPr>
          <a:xfrm>
            <a:off x="588263" y="6565928"/>
            <a:ext cx="1256754" cy="153888"/>
          </a:xfrm>
          <a:prstGeom prst="rect">
            <a:avLst/>
          </a:prstGeom>
          <a:noFill/>
        </p:spPr>
        <p:txBody>
          <a:bodyPr wrap="none" lIns="0" tIns="0" rIns="0" bIns="0">
            <a:spAutoFit/>
          </a:bodyPr>
          <a:lstStyle/>
          <a:p>
            <a:r>
              <a:rPr lang="en-US" sz="1000">
                <a:solidFill>
                  <a:schemeClr val="tx1"/>
                </a:solidFill>
                <a:effectLst/>
                <a:latin typeface="+mn-lt"/>
                <a:ea typeface="Aptos" panose="020B0004020202020204" pitchFamily="34" charset="0"/>
                <a:cs typeface="Aptos" panose="020B0004020202020204" pitchFamily="34" charset="0"/>
              </a:rPr>
              <a:t>Microsoft Confidential</a:t>
            </a:r>
            <a:endParaRPr lang="en-US" sz="1000">
              <a:solidFill>
                <a:schemeClr val="tx1"/>
              </a:solidFill>
              <a:latin typeface="+mn-lt"/>
            </a:endParaRPr>
          </a:p>
        </p:txBody>
      </p:sp>
    </p:spTree>
    <p:extLst>
      <p:ext uri="{BB962C8B-B14F-4D97-AF65-F5344CB8AC3E}">
        <p14:creationId xmlns:p14="http://schemas.microsoft.com/office/powerpoint/2010/main" val="1054646583"/>
      </p:ext>
    </p:extLst>
  </p:cSld>
  <p:clrMap bg1="lt1" tx1="dk1" bg2="lt2" tx2="dk2" accent1="accent1" accent2="accent2" accent3="accent3" accent4="accent4" accent5="accent5" accent6="accent6" hlink="hlink" folHlink="folHlink"/>
  <p:sldLayoutIdLst>
    <p:sldLayoutId id="2147483758" r:id="rId1"/>
    <p:sldLayoutId id="2147483772" r:id="rId2"/>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600"/>
        </a:spcBef>
        <a:spcAft>
          <a:spcPts val="600"/>
        </a:spcAft>
        <a:buClrTx/>
        <a:buSzPct val="90000"/>
        <a:buFont typeface="Wingdings" panose="05000000000000000000" pitchFamily="2" charset="2"/>
        <a:buNone/>
        <a:tabLst/>
        <a:defRPr sz="2400" kern="1200" spc="0" baseline="0">
          <a:solidFill>
            <a:schemeClr val="tx1"/>
          </a:solidFill>
          <a:latin typeface="+mj-lt"/>
          <a:ea typeface="+mn-ea"/>
          <a:cs typeface="Segoe UI" panose="020B0502040204020203" pitchFamily="34" charset="0"/>
        </a:defRPr>
      </a:lvl1pPr>
      <a:lvl2pPr marL="285750" marR="0" indent="-228600" algn="l" defTabSz="932742" rtl="0" eaLnBrk="1" fontAlgn="auto" latinLnBrk="0" hangingPunct="1">
        <a:lnSpc>
          <a:spcPct val="100000"/>
        </a:lnSpc>
        <a:spcBef>
          <a:spcPts val="600"/>
        </a:spcBef>
        <a:spcAft>
          <a:spcPts val="600"/>
        </a:spcAft>
        <a:buClrTx/>
        <a:buSzPct val="100000"/>
        <a:buFont typeface="Arial" panose="020B0604020202020204" pitchFamily="34" charset="0"/>
        <a:buChar char="•"/>
        <a:tabLst/>
        <a:defRPr sz="1800" kern="1200" spc="0" baseline="0">
          <a:solidFill>
            <a:schemeClr val="tx1"/>
          </a:solidFill>
          <a:latin typeface="+mn-lt"/>
          <a:ea typeface="+mn-ea"/>
          <a:cs typeface="+mn-cs"/>
        </a:defRPr>
      </a:lvl2pPr>
      <a:lvl3pPr marL="628650" marR="0" indent="-228600" algn="l" defTabSz="932742" rtl="0" eaLnBrk="1" fontAlgn="auto" latinLnBrk="0" hangingPunct="1">
        <a:lnSpc>
          <a:spcPct val="100000"/>
        </a:lnSpc>
        <a:spcBef>
          <a:spcPts val="600"/>
        </a:spcBef>
        <a:spcAft>
          <a:spcPts val="600"/>
        </a:spcAft>
        <a:buClrTx/>
        <a:buSzPct val="100000"/>
        <a:buFont typeface="Segoe UI Semibold" panose="020B0702040204020203" pitchFamily="34" charset="0"/>
        <a:buChar char="‒"/>
        <a:tabLst/>
        <a:defRPr sz="1600" kern="1200" spc="0" baseline="0">
          <a:solidFill>
            <a:schemeClr val="tx1"/>
          </a:solidFill>
          <a:latin typeface="+mn-lt"/>
          <a:ea typeface="+mn-ea"/>
          <a:cs typeface="+mn-cs"/>
        </a:defRPr>
      </a:lvl3pPr>
      <a:lvl4pPr marL="914400" marR="0" indent="-228600" algn="l" defTabSz="932742" rtl="0" eaLnBrk="1" fontAlgn="auto" latinLnBrk="0" hangingPunct="1">
        <a:lnSpc>
          <a:spcPct val="100000"/>
        </a:lnSpc>
        <a:spcBef>
          <a:spcPts val="600"/>
        </a:spcBef>
        <a:spcAft>
          <a:spcPts val="600"/>
        </a:spcAft>
        <a:buClrTx/>
        <a:buSzPct val="100000"/>
        <a:buFont typeface="Wingdings" panose="05000000000000000000" pitchFamily="2" charset="2"/>
        <a:buChar char="§"/>
        <a:tabLst/>
        <a:defRPr sz="1400" kern="1200" spc="0" baseline="0">
          <a:solidFill>
            <a:schemeClr val="tx1"/>
          </a:solidFill>
          <a:latin typeface="+mn-lt"/>
          <a:ea typeface="+mn-ea"/>
          <a:cs typeface="+mn-cs"/>
        </a:defRPr>
      </a:lvl4pPr>
      <a:lvl5pPr marL="1314450" marR="0" indent="-228600" algn="l" defTabSz="932742" rtl="0" eaLnBrk="1" fontAlgn="auto" latinLnBrk="0" hangingPunct="1">
        <a:lnSpc>
          <a:spcPct val="100000"/>
        </a:lnSpc>
        <a:spcBef>
          <a:spcPts val="600"/>
        </a:spcBef>
        <a:spcAft>
          <a:spcPts val="600"/>
        </a:spcAft>
        <a:buClrTx/>
        <a:buSzPct val="90000"/>
        <a:buFont typeface="Courier New" panose="02070309020205020404" pitchFamily="49" charset="0"/>
        <a:buChar char="o"/>
        <a:tabLst/>
        <a:defRPr sz="12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969171283"/>
      </p:ext>
    </p:extLst>
  </p:cSld>
  <p:clrMap bg1="lt1" tx1="dk1" bg2="lt2" tx2="dk2" accent1="accent1" accent2="accent2" accent3="accent3" accent4="accent4" accent5="accent5" accent6="accent6" hlink="hlink" folHlink="folHlink"/>
  <p:sldLayoutIdLst>
    <p:sldLayoutId id="2147483979" r:id="rId1"/>
  </p:sldLayoutIdLst>
  <p:transition>
    <p:fade/>
  </p:transition>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a:extLst>
              <a:ext uri="{FF2B5EF4-FFF2-40B4-BE49-F238E27FC236}">
                <a16:creationId xmlns:a16="http://schemas.microsoft.com/office/drawing/2014/main" id="{9A94A313-471F-D413-B7F3-809BF326FD3E}"/>
              </a:ext>
            </a:extLst>
          </p:cNvPr>
          <p:cNvPicPr>
            <a:picLocks noChangeAspect="1"/>
          </p:cNvPicPr>
          <p:nvPr userDrawn="1"/>
        </p:nvPicPr>
        <p:blipFill>
          <a:blip r:embed="rId3"/>
          <a:srcRect/>
          <a:stretch/>
        </p:blipFill>
        <p:spPr>
          <a:xfrm rot="5400000">
            <a:off x="9998528" y="2293957"/>
            <a:ext cx="6894405" cy="2306491"/>
          </a:xfrm>
          <a:prstGeom prst="rect">
            <a:avLst/>
          </a:prstGeom>
        </p:spPr>
      </p:pic>
    </p:spTree>
    <p:extLst>
      <p:ext uri="{BB962C8B-B14F-4D97-AF65-F5344CB8AC3E}">
        <p14:creationId xmlns:p14="http://schemas.microsoft.com/office/powerpoint/2010/main" val="1648546455"/>
      </p:ext>
    </p:extLst>
  </p:cSld>
  <p:clrMap bg1="lt1" tx1="dk1" bg2="lt2" tx2="dk2" accent1="accent1" accent2="accent2" accent3="accent3" accent4="accent4" accent5="accent5" accent6="accent6" hlink="hlink" folHlink="folHlink"/>
  <p:sldLayoutIdLst>
    <p:sldLayoutId id="2147483980" r:id="rId1"/>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E91D855-6F3A-266D-5133-DF4FBD5940E0}"/>
              </a:ext>
            </a:extLst>
          </p:cNvPr>
          <p:cNvPicPr>
            <a:picLocks noChangeAspect="1"/>
          </p:cNvPicPr>
          <p:nvPr userDrawn="1"/>
        </p:nvPicPr>
        <p:blipFill>
          <a:blip r:embed="rId4"/>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46EE061C-1815-5E86-9901-8D179D7063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D5F427-A207-7736-6D99-77773F0891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2" name="Graphic 21">
            <a:extLst>
              <a:ext uri="{FF2B5EF4-FFF2-40B4-BE49-F238E27FC236}">
                <a16:creationId xmlns:a16="http://schemas.microsoft.com/office/drawing/2014/main" id="{BD8A7369-2FBA-50D2-77E1-F5B4AE1A8928}"/>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922843" y="387661"/>
            <a:ext cx="955585" cy="794490"/>
          </a:xfrm>
          <a:prstGeom prst="rect">
            <a:avLst/>
          </a:prstGeom>
        </p:spPr>
      </p:pic>
    </p:spTree>
    <p:extLst>
      <p:ext uri="{BB962C8B-B14F-4D97-AF65-F5344CB8AC3E}">
        <p14:creationId xmlns:p14="http://schemas.microsoft.com/office/powerpoint/2010/main" val="3444846329"/>
      </p:ext>
    </p:extLst>
  </p:cSld>
  <p:clrMap bg1="lt1" tx1="dk1" bg2="lt2" tx2="dk2" accent1="accent1" accent2="accent2" accent3="accent3" accent4="accent4" accent5="accent5" accent6="accent6" hlink="hlink" folHlink="folHlink"/>
  <p:sldLayoutIdLst>
    <p:sldLayoutId id="2147483977" r:id="rId1"/>
    <p:sldLayoutId id="2147483978" r:id="rId2"/>
  </p:sldLayoutIdLst>
  <p:txStyles>
    <p:titleStyle>
      <a:lvl1pPr algn="l" defTabSz="914400" rtl="0" eaLnBrk="1" latinLnBrk="0" hangingPunct="1">
        <a:lnSpc>
          <a:spcPct val="90000"/>
        </a:lnSpc>
        <a:spcBef>
          <a:spcPct val="0"/>
        </a:spcBef>
        <a:buNone/>
        <a:defRPr sz="4400" b="0"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mailto:support@sciencecloud.nasa.gov" TargetMode="External"/><Relationship Id="rId2" Type="http://schemas.openxmlformats.org/officeDocument/2006/relationships/hyperlink" Target="https://forms.cloud.microsoft/g/VtDnt3T3LT" TargetMode="Externa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hyperlink" Target="https://nasa.sharepoint.com/:b:/r/sites/privacy/Shared%20Documents/CUI%20and%20PII%20Guidance%20(single%20page).pdf?csf=1&amp;web=1&amp;e=Ke84wG"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8" Type="http://schemas.openxmlformats.org/officeDocument/2006/relationships/hyperlink" Target="https://learn.microsoft.com/en-us/training/modules/advanced-github-copilot/" TargetMode="External"/><Relationship Id="rId13" Type="http://schemas.openxmlformats.org/officeDocument/2006/relationships/hyperlink" Target="https://learn.microsoft.com/en-us/training/paths/gh-copilot-2/" TargetMode="External"/><Relationship Id="rId18" Type="http://schemas.openxmlformats.org/officeDocument/2006/relationships/hyperlink" Target="https://learn.microsoft.com/en-us/training/modules/introduction-copilot-javascript/" TargetMode="External"/><Relationship Id="rId3" Type="http://schemas.openxmlformats.org/officeDocument/2006/relationships/hyperlink" Target="https://learn.microsoft.com/en-us/training/paths/copilot/" TargetMode="External"/><Relationship Id="rId21" Type="http://schemas.openxmlformats.org/officeDocument/2006/relationships/hyperlink" Target="https://learn.microsoft.com/en-us/training/modules/get-started-github-copilot/" TargetMode="External"/><Relationship Id="rId7" Type="http://schemas.openxmlformats.org/officeDocument/2006/relationships/hyperlink" Target="https://learn.microsoft.com/en-us/training/modules/introduction-copilot-spaces/" TargetMode="External"/><Relationship Id="rId12" Type="http://schemas.openxmlformats.org/officeDocument/2006/relationships/hyperlink" Target="https://learn.microsoft.com/en-us/training/modules/develop-unit-tests-using-github-copilot-tools/" TargetMode="External"/><Relationship Id="rId17" Type="http://schemas.openxmlformats.org/officeDocument/2006/relationships/hyperlink" Target="https://learn.microsoft.com/en-us/training/modules/code-reviews-pull-requests-github-copilot/" TargetMode="External"/><Relationship Id="rId25" Type="http://schemas.openxmlformats.org/officeDocument/2006/relationships/image" Target="../media/image3.png"/><Relationship Id="rId2" Type="http://schemas.openxmlformats.org/officeDocument/2006/relationships/notesSlide" Target="../notesSlides/notesSlide1.xml"/><Relationship Id="rId16" Type="http://schemas.openxmlformats.org/officeDocument/2006/relationships/hyperlink" Target="https://learn.microsoft.com/en-us/training/modules/mcp-server/" TargetMode="External"/><Relationship Id="rId20" Type="http://schemas.openxmlformats.org/officeDocument/2006/relationships/hyperlink" Target="https://learn.microsoft.com/en-us/training/paths/accelerate-app-development-using-github-copilot/" TargetMode="External"/><Relationship Id="rId1" Type="http://schemas.openxmlformats.org/officeDocument/2006/relationships/slideLayout" Target="../slideLayouts/slideLayout4.xml"/><Relationship Id="rId6" Type="http://schemas.openxmlformats.org/officeDocument/2006/relationships/hyperlink" Target="https://learn.microsoft.com/en-us/training/modules/introduction-prompt-engineering-with-github-copilot/" TargetMode="External"/><Relationship Id="rId11" Type="http://schemas.openxmlformats.org/officeDocument/2006/relationships/hyperlink" Target="https://learn.microsoft.com/en-us/training/modules/developer-use-cases-for-ai-with-github-copilot/" TargetMode="External"/><Relationship Id="rId24" Type="http://schemas.openxmlformats.org/officeDocument/2006/relationships/hyperlink" Target="https://learn.microsoft.com/en-us/training/modules/implement-code-improvements-using-github-copilot-tools/" TargetMode="External"/><Relationship Id="rId5" Type="http://schemas.openxmlformats.org/officeDocument/2006/relationships/hyperlink" Target="https://learn.microsoft.com/en-us/training/modules/responsible-ai-with-github-copilot/" TargetMode="External"/><Relationship Id="rId15" Type="http://schemas.openxmlformats.org/officeDocument/2006/relationships/hyperlink" Target="https://learn.microsoft.com/en-us/training/modules/github-copilot-code-agent/" TargetMode="External"/><Relationship Id="rId23" Type="http://schemas.openxmlformats.org/officeDocument/2006/relationships/hyperlink" Target="https://learn.microsoft.com/en-us/training/modules/develop-code-features-using-github-copilot-tools/" TargetMode="External"/><Relationship Id="rId10" Type="http://schemas.openxmlformats.org/officeDocument/2006/relationships/hyperlink" Target="https://learn.microsoft.com/en-us/training/modules/github-copilot-management-and-customizations/" TargetMode="External"/><Relationship Id="rId19" Type="http://schemas.openxmlformats.org/officeDocument/2006/relationships/hyperlink" Target="https://learn.microsoft.com/en-us/training/modules/introduction-copilot-python/" TargetMode="External"/><Relationship Id="rId4" Type="http://schemas.openxmlformats.org/officeDocument/2006/relationships/hyperlink" Target="https://learn.microsoft.com/en-us/training/modules/introduction-to-github-copilot/" TargetMode="External"/><Relationship Id="rId9" Type="http://schemas.openxmlformats.org/officeDocument/2006/relationships/hyperlink" Target="https://learn.microsoft.com/en-us/training/modules/github-copilot-across-environments/" TargetMode="External"/><Relationship Id="rId14" Type="http://schemas.openxmlformats.org/officeDocument/2006/relationships/hyperlink" Target="https://learn.microsoft.com/en-us/training/modules/github-copilot-agent-mode/" TargetMode="External"/><Relationship Id="rId22" Type="http://schemas.openxmlformats.org/officeDocument/2006/relationships/hyperlink" Target="https://learn.microsoft.com/en-us/training/modules/generate-documentation-using-github-copilot-tool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8B3F7-A999-F29C-30F5-EA0418CE96E3}"/>
              </a:ext>
            </a:extLst>
          </p:cNvPr>
          <p:cNvSpPr>
            <a:spLocks noGrp="1"/>
          </p:cNvSpPr>
          <p:nvPr>
            <p:ph type="ctrTitle"/>
          </p:nvPr>
        </p:nvSpPr>
        <p:spPr>
          <a:xfrm>
            <a:off x="727591" y="2585859"/>
            <a:ext cx="10200966" cy="1526307"/>
          </a:xfrm>
        </p:spPr>
        <p:txBody>
          <a:bodyPr>
            <a:normAutofit/>
          </a:bodyPr>
          <a:lstStyle/>
          <a:p>
            <a:r>
              <a:rPr lang="en-US" sz="4000"/>
              <a:t>GitHub Copilot: AI-Powered Development for the Science Cloud</a:t>
            </a:r>
          </a:p>
        </p:txBody>
      </p:sp>
      <p:sp>
        <p:nvSpPr>
          <p:cNvPr id="3" name="Subtitle 2">
            <a:extLst>
              <a:ext uri="{FF2B5EF4-FFF2-40B4-BE49-F238E27FC236}">
                <a16:creationId xmlns:a16="http://schemas.microsoft.com/office/drawing/2014/main" id="{468AC419-CBFA-0B47-06D2-46768755B3F2}"/>
              </a:ext>
            </a:extLst>
          </p:cNvPr>
          <p:cNvSpPr>
            <a:spLocks noGrp="1"/>
          </p:cNvSpPr>
          <p:nvPr>
            <p:ph type="subTitle" idx="1"/>
          </p:nvPr>
        </p:nvSpPr>
        <p:spPr>
          <a:xfrm>
            <a:off x="727590" y="4156117"/>
            <a:ext cx="10200965" cy="468509"/>
          </a:xfrm>
        </p:spPr>
        <p:txBody>
          <a:bodyPr/>
          <a:lstStyle/>
          <a:p>
            <a:r>
              <a:rPr lang="en-US"/>
              <a:t>Kickoff and Showcase, March 30, 2026</a:t>
            </a:r>
          </a:p>
        </p:txBody>
      </p:sp>
    </p:spTree>
    <p:extLst>
      <p:ext uri="{BB962C8B-B14F-4D97-AF65-F5344CB8AC3E}">
        <p14:creationId xmlns:p14="http://schemas.microsoft.com/office/powerpoint/2010/main" val="4255724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29440-F8EA-E860-B4C4-293E3733A6BB}"/>
              </a:ext>
            </a:extLst>
          </p:cNvPr>
          <p:cNvSpPr>
            <a:spLocks noGrp="1"/>
          </p:cNvSpPr>
          <p:nvPr>
            <p:ph type="title"/>
          </p:nvPr>
        </p:nvSpPr>
        <p:spPr/>
        <p:txBody>
          <a:bodyPr/>
          <a:lstStyle/>
          <a:p>
            <a:r>
              <a:rPr lang="en-US">
                <a:latin typeface="Calibri"/>
                <a:ea typeface="Calibri"/>
                <a:cs typeface="Calibri"/>
              </a:rPr>
              <a:t>Subscription Tiers: Features</a:t>
            </a:r>
            <a:endParaRPr lang="en-US"/>
          </a:p>
        </p:txBody>
      </p:sp>
      <p:sp>
        <p:nvSpPr>
          <p:cNvPr id="5" name="Rectangle 4">
            <a:extLst>
              <a:ext uri="{FF2B5EF4-FFF2-40B4-BE49-F238E27FC236}">
                <a16:creationId xmlns:a16="http://schemas.microsoft.com/office/drawing/2014/main" id="{EA065E32-A366-704E-F13E-B0C79CFC6147}"/>
              </a:ext>
            </a:extLst>
          </p:cNvPr>
          <p:cNvSpPr/>
          <p:nvPr/>
        </p:nvSpPr>
        <p:spPr>
          <a:xfrm>
            <a:off x="12192" y="147960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7" name="Content Placeholder 6">
            <a:extLst>
              <a:ext uri="{FF2B5EF4-FFF2-40B4-BE49-F238E27FC236}">
                <a16:creationId xmlns:a16="http://schemas.microsoft.com/office/drawing/2014/main" id="{387E4BE1-C9BC-D1F7-1D05-1715DBD302E6}"/>
              </a:ext>
            </a:extLst>
          </p:cNvPr>
          <p:cNvPicPr>
            <a:picLocks noGrp="1" noChangeAspect="1"/>
          </p:cNvPicPr>
          <p:nvPr>
            <p:ph idx="1"/>
          </p:nvPr>
        </p:nvPicPr>
        <p:blipFill>
          <a:blip r:embed="rId2"/>
          <a:stretch>
            <a:fillRect/>
          </a:stretch>
        </p:blipFill>
        <p:spPr>
          <a:xfrm>
            <a:off x="5719671" y="2313939"/>
            <a:ext cx="6276132" cy="3515567"/>
          </a:xfrm>
          <a:prstGeom prst="rect">
            <a:avLst/>
          </a:prstGeom>
        </p:spPr>
      </p:pic>
      <p:graphicFrame>
        <p:nvGraphicFramePr>
          <p:cNvPr id="9" name="Table 8">
            <a:extLst>
              <a:ext uri="{FF2B5EF4-FFF2-40B4-BE49-F238E27FC236}">
                <a16:creationId xmlns:a16="http://schemas.microsoft.com/office/drawing/2014/main" id="{4B501E52-F43D-4759-6CDF-11F790BB9FF1}"/>
              </a:ext>
            </a:extLst>
          </p:cNvPr>
          <p:cNvGraphicFramePr>
            <a:graphicFrameLocks noGrp="1"/>
          </p:cNvGraphicFramePr>
          <p:nvPr>
            <p:extLst>
              <p:ext uri="{D42A27DB-BD31-4B8C-83A1-F6EECF244321}">
                <p14:modId xmlns:p14="http://schemas.microsoft.com/office/powerpoint/2010/main" val="2471489788"/>
              </p:ext>
            </p:extLst>
          </p:nvPr>
        </p:nvGraphicFramePr>
        <p:xfrm>
          <a:off x="315002" y="2238227"/>
          <a:ext cx="5468100" cy="3665363"/>
        </p:xfrm>
        <a:graphic>
          <a:graphicData uri="http://schemas.openxmlformats.org/drawingml/2006/table">
            <a:tbl>
              <a:tblPr bandRow="1">
                <a:tableStyleId>{5940675A-B579-460E-94D1-54222C63F5DA}</a:tableStyleId>
              </a:tblPr>
              <a:tblGrid>
                <a:gridCol w="960620">
                  <a:extLst>
                    <a:ext uri="{9D8B030D-6E8A-4147-A177-3AD203B41FA5}">
                      <a16:colId xmlns:a16="http://schemas.microsoft.com/office/drawing/2014/main" val="1031439232"/>
                    </a:ext>
                  </a:extLst>
                </a:gridCol>
                <a:gridCol w="2305492">
                  <a:extLst>
                    <a:ext uri="{9D8B030D-6E8A-4147-A177-3AD203B41FA5}">
                      <a16:colId xmlns:a16="http://schemas.microsoft.com/office/drawing/2014/main" val="719736664"/>
                    </a:ext>
                  </a:extLst>
                </a:gridCol>
                <a:gridCol w="2201988">
                  <a:extLst>
                    <a:ext uri="{9D8B030D-6E8A-4147-A177-3AD203B41FA5}">
                      <a16:colId xmlns:a16="http://schemas.microsoft.com/office/drawing/2014/main" val="3612897102"/>
                    </a:ext>
                  </a:extLst>
                </a:gridCol>
              </a:tblGrid>
              <a:tr h="282411">
                <a:tc>
                  <a:txBody>
                    <a:bodyPr/>
                    <a:lstStyle/>
                    <a:p>
                      <a:pPr marL="0" marR="0" algn="ctr">
                        <a:buNone/>
                      </a:pPr>
                      <a:r>
                        <a:rPr lang="en-US" sz="1600" b="1">
                          <a:solidFill>
                            <a:schemeClr val="tx1"/>
                          </a:solidFill>
                          <a:effectLst/>
                        </a:rPr>
                        <a:t>Option</a:t>
                      </a:r>
                    </a:p>
                  </a:txBody>
                  <a:tcPr marL="68580" marR="68580" marT="0" marB="0">
                    <a:solidFill>
                      <a:schemeClr val="bg1"/>
                    </a:solidFill>
                  </a:tcPr>
                </a:tc>
                <a:tc>
                  <a:txBody>
                    <a:bodyPr/>
                    <a:lstStyle/>
                    <a:p>
                      <a:pPr marL="0" marR="0" algn="ctr">
                        <a:buNone/>
                      </a:pPr>
                      <a:r>
                        <a:rPr lang="en-US" sz="1600" b="1">
                          <a:solidFill>
                            <a:schemeClr val="tx1"/>
                          </a:solidFill>
                          <a:effectLst/>
                        </a:rPr>
                        <a:t>Configuration</a:t>
                      </a:r>
                    </a:p>
                  </a:txBody>
                  <a:tcPr marL="68580" marR="68580" marT="0" marB="0">
                    <a:solidFill>
                      <a:schemeClr val="bg1"/>
                    </a:solidFill>
                  </a:tcPr>
                </a:tc>
                <a:tc>
                  <a:txBody>
                    <a:bodyPr/>
                    <a:lstStyle/>
                    <a:p>
                      <a:pPr marL="0" marR="0" algn="ctr">
                        <a:buNone/>
                      </a:pPr>
                      <a:r>
                        <a:rPr lang="en-US" sz="1600" b="1">
                          <a:solidFill>
                            <a:schemeClr val="tx1"/>
                          </a:solidFill>
                          <a:effectLst/>
                        </a:rPr>
                        <a:t>Annual Cost per User</a:t>
                      </a:r>
                    </a:p>
                  </a:txBody>
                  <a:tcPr marL="68580" marR="68580" marT="0" marB="0">
                    <a:solidFill>
                      <a:schemeClr val="bg1"/>
                    </a:solidFill>
                  </a:tcPr>
                </a:tc>
                <a:extLst>
                  <a:ext uri="{0D108BD9-81ED-4DB2-BD59-A6C34878D82A}">
                    <a16:rowId xmlns:a16="http://schemas.microsoft.com/office/drawing/2014/main" val="2348354808"/>
                  </a:ext>
                </a:extLst>
              </a:tr>
              <a:tr h="302583">
                <a:tc>
                  <a:txBody>
                    <a:bodyPr/>
                    <a:lstStyle/>
                    <a:p>
                      <a:pPr marL="0" marR="0" algn="ctr">
                        <a:buNone/>
                      </a:pPr>
                      <a:r>
                        <a:rPr lang="en-US" sz="1600">
                          <a:solidFill>
                            <a:schemeClr val="tx1"/>
                          </a:solidFill>
                          <a:effectLst/>
                        </a:rPr>
                        <a:t>Option 1</a:t>
                      </a:r>
                    </a:p>
                  </a:txBody>
                  <a:tcPr marL="68580" marR="68580" marT="0" marB="0">
                    <a:solidFill>
                      <a:schemeClr val="bg1"/>
                    </a:solidFill>
                  </a:tcPr>
                </a:tc>
                <a:tc>
                  <a:txBody>
                    <a:bodyPr/>
                    <a:lstStyle/>
                    <a:p>
                      <a:pPr marL="0" marR="0" algn="ctr">
                        <a:buNone/>
                      </a:pPr>
                      <a:r>
                        <a:rPr lang="en-US" sz="1600">
                          <a:solidFill>
                            <a:schemeClr val="tx1"/>
                          </a:solidFill>
                          <a:effectLst/>
                        </a:rPr>
                        <a:t>Copilot Business only</a:t>
                      </a:r>
                    </a:p>
                  </a:txBody>
                  <a:tcPr marL="68580" marR="68580" marT="0" marB="0">
                    <a:solidFill>
                      <a:schemeClr val="bg1"/>
                    </a:solidFill>
                  </a:tcPr>
                </a:tc>
                <a:tc>
                  <a:txBody>
                    <a:bodyPr/>
                    <a:lstStyle/>
                    <a:p>
                      <a:pPr marL="0" marR="0" algn="ctr">
                        <a:buNone/>
                      </a:pPr>
                      <a:r>
                        <a:rPr lang="en-US" sz="1600" dirty="0">
                          <a:solidFill>
                            <a:schemeClr val="tx1"/>
                          </a:solidFill>
                          <a:effectLst/>
                        </a:rPr>
                        <a:t>$240</a:t>
                      </a:r>
                    </a:p>
                  </a:txBody>
                  <a:tcPr marL="68580" marR="68580" marT="0" marB="0">
                    <a:solidFill>
                      <a:schemeClr val="bg1"/>
                    </a:solidFill>
                  </a:tcPr>
                </a:tc>
                <a:extLst>
                  <a:ext uri="{0D108BD9-81ED-4DB2-BD59-A6C34878D82A}">
                    <a16:rowId xmlns:a16="http://schemas.microsoft.com/office/drawing/2014/main" val="716474437"/>
                  </a:ext>
                </a:extLst>
              </a:tr>
              <a:tr h="443789">
                <a:tc>
                  <a:txBody>
                    <a:bodyPr/>
                    <a:lstStyle/>
                    <a:p>
                      <a:pPr marL="0" marR="0" algn="ctr">
                        <a:buNone/>
                      </a:pPr>
                      <a:r>
                        <a:rPr lang="en-US" sz="1600">
                          <a:solidFill>
                            <a:schemeClr val="tx1"/>
                          </a:solidFill>
                          <a:effectLst/>
                        </a:rPr>
                        <a:t>Option 2</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a:t>
                      </a:r>
                    </a:p>
                  </a:txBody>
                  <a:tcPr marL="68580" marR="68580" marT="0" marB="0">
                    <a:solidFill>
                      <a:schemeClr val="bg1"/>
                    </a:solidFill>
                  </a:tcPr>
                </a:tc>
                <a:tc>
                  <a:txBody>
                    <a:bodyPr/>
                    <a:lstStyle/>
                    <a:p>
                      <a:pPr marL="0" marR="0" algn="ctr">
                        <a:buNone/>
                      </a:pPr>
                      <a:r>
                        <a:rPr lang="en-US" sz="1600">
                          <a:solidFill>
                            <a:schemeClr val="tx1"/>
                          </a:solidFill>
                          <a:effectLst/>
                        </a:rPr>
                        <a:t>$505</a:t>
                      </a:r>
                    </a:p>
                  </a:txBody>
                  <a:tcPr marL="68580" marR="68580" marT="0" marB="0">
                    <a:solidFill>
                      <a:schemeClr val="bg1"/>
                    </a:solidFill>
                  </a:tcPr>
                </a:tc>
                <a:extLst>
                  <a:ext uri="{0D108BD9-81ED-4DB2-BD59-A6C34878D82A}">
                    <a16:rowId xmlns:a16="http://schemas.microsoft.com/office/drawing/2014/main" val="3722799289"/>
                  </a:ext>
                </a:extLst>
              </a:tr>
              <a:tr h="443789">
                <a:tc>
                  <a:txBody>
                    <a:bodyPr/>
                    <a:lstStyle/>
                    <a:p>
                      <a:pPr marL="0" marR="0" algn="ctr">
                        <a:buNone/>
                      </a:pPr>
                      <a:r>
                        <a:rPr lang="en-US" sz="1600">
                          <a:solidFill>
                            <a:schemeClr val="tx1"/>
                          </a:solidFill>
                          <a:effectLst/>
                        </a:rPr>
                        <a:t>Option 3</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a:t>
                      </a:r>
                    </a:p>
                  </a:txBody>
                  <a:tcPr marL="68580" marR="68580" marT="0" marB="0">
                    <a:solidFill>
                      <a:schemeClr val="bg1"/>
                    </a:solidFill>
                  </a:tcPr>
                </a:tc>
                <a:tc>
                  <a:txBody>
                    <a:bodyPr/>
                    <a:lstStyle/>
                    <a:p>
                      <a:pPr marL="0" marR="0" algn="ctr">
                        <a:buNone/>
                      </a:pPr>
                      <a:r>
                        <a:rPr lang="en-US" sz="1600">
                          <a:solidFill>
                            <a:schemeClr val="tx1"/>
                          </a:solidFill>
                          <a:effectLst/>
                        </a:rPr>
                        <a:t>$760</a:t>
                      </a:r>
                    </a:p>
                  </a:txBody>
                  <a:tcPr marL="68580" marR="68580" marT="0" marB="0">
                    <a:solidFill>
                      <a:schemeClr val="bg1"/>
                    </a:solidFill>
                  </a:tcPr>
                </a:tc>
                <a:extLst>
                  <a:ext uri="{0D108BD9-81ED-4DB2-BD59-A6C34878D82A}">
                    <a16:rowId xmlns:a16="http://schemas.microsoft.com/office/drawing/2014/main" val="3150753207"/>
                  </a:ext>
                </a:extLst>
              </a:tr>
              <a:tr h="887577">
                <a:tc>
                  <a:txBody>
                    <a:bodyPr/>
                    <a:lstStyle/>
                    <a:p>
                      <a:pPr marL="0" marR="0" algn="ctr">
                        <a:buNone/>
                      </a:pPr>
                      <a:r>
                        <a:rPr lang="en-US" sz="1600">
                          <a:solidFill>
                            <a:schemeClr val="tx1"/>
                          </a:solidFill>
                          <a:effectLst/>
                        </a:rPr>
                        <a:t>Option 2 + Sec</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 + Code Security + </a:t>
                      </a:r>
                      <a:endParaRPr lang="en-US"/>
                    </a:p>
                    <a:p>
                      <a:pPr marL="0" marR="0" lvl="0" algn="ctr">
                        <a:buNone/>
                      </a:pPr>
                      <a:r>
                        <a:rPr lang="en-US" sz="1600">
                          <a:solidFill>
                            <a:schemeClr val="tx1"/>
                          </a:solidFill>
                          <a:effectLst/>
                        </a:rPr>
                        <a:t>Secret Protection</a:t>
                      </a:r>
                    </a:p>
                  </a:txBody>
                  <a:tcPr marL="68580" marR="68580" marT="0" marB="0">
                    <a:solidFill>
                      <a:schemeClr val="bg1"/>
                    </a:solidFill>
                  </a:tcPr>
                </a:tc>
                <a:tc>
                  <a:txBody>
                    <a:bodyPr/>
                    <a:lstStyle/>
                    <a:p>
                      <a:pPr marL="0" marR="0" algn="ctr">
                        <a:buNone/>
                      </a:pPr>
                      <a:r>
                        <a:rPr lang="en-US" sz="1600">
                          <a:solidFill>
                            <a:schemeClr val="tx1"/>
                          </a:solidFill>
                          <a:effectLst/>
                        </a:rPr>
                        <a:t>$1,125</a:t>
                      </a:r>
                    </a:p>
                  </a:txBody>
                  <a:tcPr marL="68580" marR="68580" marT="0" marB="0">
                    <a:solidFill>
                      <a:schemeClr val="bg1"/>
                    </a:solidFill>
                  </a:tcPr>
                </a:tc>
                <a:extLst>
                  <a:ext uri="{0D108BD9-81ED-4DB2-BD59-A6C34878D82A}">
                    <a16:rowId xmlns:a16="http://schemas.microsoft.com/office/drawing/2014/main" val="1376774780"/>
                  </a:ext>
                </a:extLst>
              </a:tr>
              <a:tr h="1129649">
                <a:tc>
                  <a:txBody>
                    <a:bodyPr/>
                    <a:lstStyle/>
                    <a:p>
                      <a:pPr marL="0" marR="0" algn="ctr">
                        <a:buNone/>
                      </a:pPr>
                      <a:r>
                        <a:rPr lang="en-US" sz="1600">
                          <a:solidFill>
                            <a:schemeClr val="tx1"/>
                          </a:solidFill>
                          <a:effectLst/>
                        </a:rPr>
                        <a:t>Option 3 + Sec</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 + Code Security + </a:t>
                      </a:r>
                      <a:endParaRPr lang="en-US"/>
                    </a:p>
                    <a:p>
                      <a:pPr marL="0" marR="0" lvl="0" algn="ctr">
                        <a:buNone/>
                      </a:pPr>
                      <a:r>
                        <a:rPr lang="en-US" sz="1600">
                          <a:solidFill>
                            <a:schemeClr val="tx1"/>
                          </a:solidFill>
                          <a:effectLst/>
                        </a:rPr>
                        <a:t>Secret Protection</a:t>
                      </a:r>
                    </a:p>
                  </a:txBody>
                  <a:tcPr marL="68580" marR="68580" marT="0" marB="0">
                    <a:solidFill>
                      <a:schemeClr val="bg1"/>
                    </a:solidFill>
                  </a:tcPr>
                </a:tc>
                <a:tc>
                  <a:txBody>
                    <a:bodyPr/>
                    <a:lstStyle/>
                    <a:p>
                      <a:pPr marL="0" marR="0" algn="ctr">
                        <a:buNone/>
                      </a:pPr>
                      <a:r>
                        <a:rPr lang="en-US" sz="1600" dirty="0">
                          <a:solidFill>
                            <a:schemeClr val="tx1"/>
                          </a:solidFill>
                          <a:effectLst/>
                        </a:rPr>
                        <a:t>$1,380</a:t>
                      </a:r>
                    </a:p>
                  </a:txBody>
                  <a:tcPr marL="68580" marR="68580" marT="0" marB="0">
                    <a:solidFill>
                      <a:schemeClr val="bg1"/>
                    </a:solidFill>
                  </a:tcPr>
                </a:tc>
                <a:extLst>
                  <a:ext uri="{0D108BD9-81ED-4DB2-BD59-A6C34878D82A}">
                    <a16:rowId xmlns:a16="http://schemas.microsoft.com/office/drawing/2014/main" val="4122015217"/>
                  </a:ext>
                </a:extLst>
              </a:tr>
            </a:tbl>
          </a:graphicData>
        </a:graphic>
      </p:graphicFrame>
      <p:sp>
        <p:nvSpPr>
          <p:cNvPr id="11" name="TextBox 10">
            <a:extLst>
              <a:ext uri="{FF2B5EF4-FFF2-40B4-BE49-F238E27FC236}">
                <a16:creationId xmlns:a16="http://schemas.microsoft.com/office/drawing/2014/main" id="{EEB0892D-52E9-061D-C538-839CB7CF0F40}"/>
              </a:ext>
            </a:extLst>
          </p:cNvPr>
          <p:cNvSpPr txBox="1"/>
          <p:nvPr/>
        </p:nvSpPr>
        <p:spPr>
          <a:xfrm>
            <a:off x="8859636" y="2619876"/>
            <a:ext cx="341985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chemeClr val="tx1">
                    <a:lumMod val="49000"/>
                    <a:lumOff val="51000"/>
                  </a:schemeClr>
                </a:solidFill>
              </a:rPr>
              <a:t>OPTION:              1                     2                      3 </a:t>
            </a:r>
          </a:p>
        </p:txBody>
      </p:sp>
      <p:sp>
        <p:nvSpPr>
          <p:cNvPr id="13" name="TextBox 12">
            <a:extLst>
              <a:ext uri="{FF2B5EF4-FFF2-40B4-BE49-F238E27FC236}">
                <a16:creationId xmlns:a16="http://schemas.microsoft.com/office/drawing/2014/main" id="{EA7391F0-3C2E-55A2-3D36-99C941DF2AED}"/>
              </a:ext>
            </a:extLst>
          </p:cNvPr>
          <p:cNvSpPr txBox="1"/>
          <p:nvPr/>
        </p:nvSpPr>
        <p:spPr>
          <a:xfrm>
            <a:off x="304800" y="5964936"/>
            <a:ext cx="5486400" cy="7508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0" i="1" u="none" strike="noStrike" dirty="0">
                <a:solidFill>
                  <a:srgbClr val="FFFFFF"/>
                </a:solidFill>
                <a:latin typeface="Aptos"/>
                <a:ea typeface="Aptos"/>
                <a:cs typeface="Aptos"/>
              </a:rPr>
              <a:t>Annual costs reflect a </a:t>
            </a:r>
            <a:r>
              <a:rPr lang="en-US" sz="1400" i="1" dirty="0">
                <a:solidFill>
                  <a:srgbClr val="FFFFFF"/>
                </a:solidFill>
                <a:latin typeface="Aptos"/>
                <a:ea typeface="Aptos"/>
                <a:cs typeface="Aptos"/>
              </a:rPr>
              <a:t>~5%</a:t>
            </a:r>
            <a:r>
              <a:rPr lang="en-US" sz="1400" b="0" i="1" u="none" strike="noStrike" dirty="0">
                <a:solidFill>
                  <a:srgbClr val="FFFFFF"/>
                </a:solidFill>
                <a:latin typeface="Aptos"/>
                <a:ea typeface="Aptos"/>
                <a:cs typeface="Aptos"/>
              </a:rPr>
              <a:t> CCS and Science Cloud overhead fee applied to the base vendor licensing cost, per user.</a:t>
            </a:r>
            <a:endParaRPr lang="en-US" sz="1400" dirty="0">
              <a:solidFill>
                <a:srgbClr val="FFFFFF"/>
              </a:solidFill>
            </a:endParaRPr>
          </a:p>
          <a:p>
            <a:pPr algn="ctr"/>
            <a:endParaRPr lang="en-US" sz="1400" dirty="0">
              <a:solidFill>
                <a:srgbClr val="FFFFFF"/>
              </a:solidFill>
            </a:endParaRPr>
          </a:p>
        </p:txBody>
      </p:sp>
    </p:spTree>
    <p:extLst>
      <p:ext uri="{BB962C8B-B14F-4D97-AF65-F5344CB8AC3E}">
        <p14:creationId xmlns:p14="http://schemas.microsoft.com/office/powerpoint/2010/main" val="4022211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9DD1A-50D9-2918-EA9C-465465815D4E}"/>
              </a:ext>
            </a:extLst>
          </p:cNvPr>
          <p:cNvSpPr>
            <a:spLocks noGrp="1"/>
          </p:cNvSpPr>
          <p:nvPr>
            <p:ph type="title"/>
          </p:nvPr>
        </p:nvSpPr>
        <p:spPr/>
        <p:txBody>
          <a:bodyPr/>
          <a:lstStyle/>
          <a:p>
            <a:r>
              <a:rPr lang="en-US">
                <a:latin typeface="Calibri"/>
                <a:ea typeface="Calibri"/>
                <a:cs typeface="Calibri"/>
              </a:rPr>
              <a:t>Requesting a GitHub Copilot License</a:t>
            </a:r>
          </a:p>
        </p:txBody>
      </p:sp>
      <p:sp>
        <p:nvSpPr>
          <p:cNvPr id="3" name="Content Placeholder 2">
            <a:extLst>
              <a:ext uri="{FF2B5EF4-FFF2-40B4-BE49-F238E27FC236}">
                <a16:creationId xmlns:a16="http://schemas.microsoft.com/office/drawing/2014/main" id="{6D0C1927-D51F-5DC2-0183-1B75A569E19E}"/>
              </a:ext>
            </a:extLst>
          </p:cNvPr>
          <p:cNvSpPr>
            <a:spLocks noGrp="1"/>
          </p:cNvSpPr>
          <p:nvPr>
            <p:ph idx="1"/>
          </p:nvPr>
        </p:nvSpPr>
        <p:spPr>
          <a:xfrm>
            <a:off x="838200" y="1825625"/>
            <a:ext cx="10272386" cy="4351338"/>
          </a:xfrm>
        </p:spPr>
        <p:txBody>
          <a:bodyPr vert="horz" lIns="91440" tIns="45720" rIns="91440" bIns="45720" rtlCol="0" anchor="t">
            <a:normAutofit lnSpcReduction="10000"/>
          </a:bodyPr>
          <a:lstStyle/>
          <a:p>
            <a:r>
              <a:rPr lang="en-US" sz="2000" dirty="0">
                <a:latin typeface="Calibri"/>
                <a:ea typeface="Calibri"/>
                <a:cs typeface="Calibri"/>
              </a:rPr>
              <a:t>All license requests must be submitted by a project's PI</a:t>
            </a:r>
          </a:p>
          <a:p>
            <a:r>
              <a:rPr lang="en-US" sz="2000" dirty="0">
                <a:latin typeface="Calibri"/>
                <a:ea typeface="Calibri"/>
                <a:cs typeface="Calibri"/>
              </a:rPr>
              <a:t>For </a:t>
            </a:r>
            <a:r>
              <a:rPr lang="en-US" sz="2000" b="1" dirty="0">
                <a:latin typeface="Calibri"/>
                <a:ea typeface="Calibri"/>
                <a:cs typeface="Calibri"/>
              </a:rPr>
              <a:t>Internal NASA users</a:t>
            </a:r>
            <a:r>
              <a:rPr lang="en-US" sz="2000" dirty="0">
                <a:latin typeface="Calibri"/>
                <a:ea typeface="Calibri"/>
                <a:cs typeface="Calibri"/>
              </a:rPr>
              <a:t>, PIs should submit requests by </a:t>
            </a:r>
            <a:r>
              <a:rPr lang="en-US" sz="2000" b="1" dirty="0">
                <a:latin typeface="Calibri"/>
                <a:ea typeface="Calibri"/>
                <a:cs typeface="Calibri"/>
              </a:rPr>
              <a:t>either</a:t>
            </a:r>
            <a:r>
              <a:rPr lang="en-US" sz="2000" dirty="0">
                <a:latin typeface="Calibri"/>
                <a:ea typeface="Calibri"/>
                <a:cs typeface="Calibri"/>
              </a:rPr>
              <a:t>: </a:t>
            </a:r>
          </a:p>
          <a:p>
            <a:pPr lvl="1"/>
            <a:r>
              <a:rPr lang="en-US" sz="2000" dirty="0">
                <a:latin typeface="Calibri"/>
                <a:ea typeface="Calibri"/>
                <a:cs typeface="Calibri"/>
              </a:rPr>
              <a:t>Filling out the Microsoft form: </a:t>
            </a:r>
            <a:r>
              <a:rPr lang="en-US" sz="2000" dirty="0">
                <a:latin typeface="Calibri"/>
                <a:ea typeface="Calibri"/>
                <a:cs typeface="Calibri"/>
                <a:hlinkClick r:id="rId2"/>
              </a:rPr>
              <a:t>https://forms.cloud.microsoft/g/VtDnt3T3LT</a:t>
            </a:r>
            <a:endParaRPr lang="en-US" sz="2000" dirty="0">
              <a:latin typeface="Calibri"/>
              <a:ea typeface="Calibri"/>
              <a:cs typeface="Calibri"/>
            </a:endParaRPr>
          </a:p>
          <a:p>
            <a:pPr marL="457200" lvl="1" indent="0">
              <a:buNone/>
            </a:pPr>
            <a:r>
              <a:rPr lang="en-US" sz="2000" b="1" dirty="0">
                <a:latin typeface="Calibri"/>
                <a:ea typeface="Calibri"/>
                <a:cs typeface="Calibri"/>
              </a:rPr>
              <a:t>or by</a:t>
            </a:r>
          </a:p>
          <a:p>
            <a:pPr lvl="1"/>
            <a:r>
              <a:rPr lang="en-US" sz="2000" dirty="0">
                <a:latin typeface="Calibri"/>
                <a:ea typeface="Calibri"/>
                <a:cs typeface="Calibri"/>
              </a:rPr>
              <a:t>Emailing</a:t>
            </a:r>
            <a:r>
              <a:rPr lang="en-US" sz="2000" b="1" dirty="0">
                <a:latin typeface="Calibri"/>
                <a:ea typeface="Calibri"/>
                <a:cs typeface="Calibri"/>
              </a:rPr>
              <a:t> </a:t>
            </a:r>
            <a:r>
              <a:rPr lang="en-US" sz="2000" dirty="0">
                <a:latin typeface="Calibri"/>
                <a:ea typeface="Calibri"/>
                <a:cs typeface="Calibri"/>
                <a:hlinkClick r:id="rId3"/>
              </a:rPr>
              <a:t>support@sciencecloud.nasa.gov</a:t>
            </a:r>
            <a:r>
              <a:rPr lang="en-US" sz="2000" dirty="0">
                <a:latin typeface="Calibri"/>
                <a:ea typeface="Calibri"/>
                <a:cs typeface="Calibri"/>
              </a:rPr>
              <a:t> with the following information: </a:t>
            </a:r>
          </a:p>
          <a:p>
            <a:pPr lvl="2"/>
            <a:r>
              <a:rPr lang="en-US" sz="1500" dirty="0">
                <a:ea typeface="Calibri"/>
              </a:rPr>
              <a:t>PI name and contact information</a:t>
            </a:r>
          </a:p>
          <a:p>
            <a:pPr lvl="2"/>
            <a:r>
              <a:rPr lang="en-US" sz="1500" dirty="0">
                <a:ea typeface="Calibri"/>
              </a:rPr>
              <a:t>Group/Organization</a:t>
            </a:r>
          </a:p>
          <a:p>
            <a:pPr lvl="2"/>
            <a:r>
              <a:rPr lang="en-US" sz="1500" dirty="0">
                <a:ea typeface="Calibri"/>
              </a:rPr>
              <a:t>Subscription tier</a:t>
            </a:r>
          </a:p>
          <a:p>
            <a:pPr lvl="2"/>
            <a:r>
              <a:rPr lang="en-US" sz="1500" dirty="0"/>
              <a:t>Full names and email addresses for users</a:t>
            </a:r>
          </a:p>
          <a:p>
            <a:pPr lvl="2"/>
            <a:r>
              <a:rPr lang="en-US" sz="1600" dirty="0">
                <a:ea typeface="Calibri"/>
              </a:rPr>
              <a:t>For users requesting the GitHub Copilot Business license only, existing GitHub usernames</a:t>
            </a:r>
          </a:p>
          <a:p>
            <a:pPr lvl="2"/>
            <a:r>
              <a:rPr lang="en-US" sz="1600" dirty="0">
                <a:ea typeface="Calibri"/>
              </a:rPr>
              <a:t>Expected subscription duration (minimum 1 year)</a:t>
            </a:r>
          </a:p>
          <a:p>
            <a:pPr lvl="2"/>
            <a:r>
              <a:rPr lang="en-US" sz="1600" dirty="0">
                <a:ea typeface="Calibri"/>
              </a:rPr>
              <a:t>Funding source and cost center information</a:t>
            </a:r>
          </a:p>
          <a:p>
            <a:endParaRPr lang="en-US" sz="2000" b="1" dirty="0">
              <a:ea typeface="Calibri"/>
            </a:endParaRPr>
          </a:p>
          <a:p>
            <a:r>
              <a:rPr lang="en-US" sz="2000" b="1" dirty="0">
                <a:ea typeface="Calibri"/>
              </a:rPr>
              <a:t>External users </a:t>
            </a:r>
            <a:r>
              <a:rPr lang="en-US" sz="2000" dirty="0">
                <a:ea typeface="Calibri"/>
              </a:rPr>
              <a:t>should submit their requests to </a:t>
            </a:r>
            <a:r>
              <a:rPr lang="en-US" sz="2000" dirty="0">
                <a:latin typeface="Calibri"/>
                <a:ea typeface="Calibri"/>
                <a:cs typeface="Calibri"/>
                <a:hlinkClick r:id="rId3"/>
              </a:rPr>
              <a:t>support@sciencecloud.nasa.gov</a:t>
            </a:r>
            <a:r>
              <a:rPr lang="en-US" sz="2000" dirty="0">
                <a:latin typeface="Calibri"/>
                <a:ea typeface="Calibri"/>
                <a:cs typeface="Calibri"/>
              </a:rPr>
              <a:t> </a:t>
            </a:r>
            <a:endParaRPr lang="en-US" sz="1800" dirty="0">
              <a:ea typeface="Calibri"/>
            </a:endParaRPr>
          </a:p>
        </p:txBody>
      </p:sp>
    </p:spTree>
    <p:extLst>
      <p:ext uri="{BB962C8B-B14F-4D97-AF65-F5344CB8AC3E}">
        <p14:creationId xmlns:p14="http://schemas.microsoft.com/office/powerpoint/2010/main" val="2475951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04BFF-2161-2775-35CD-33C059EA2128}"/>
              </a:ext>
            </a:extLst>
          </p:cNvPr>
          <p:cNvSpPr>
            <a:spLocks noGrp="1"/>
          </p:cNvSpPr>
          <p:nvPr>
            <p:ph type="title"/>
          </p:nvPr>
        </p:nvSpPr>
        <p:spPr/>
        <p:txBody>
          <a:bodyPr>
            <a:normAutofit fontScale="90000"/>
          </a:bodyPr>
          <a:lstStyle/>
          <a:p>
            <a:r>
              <a:rPr lang="en-US" dirty="0">
                <a:solidFill>
                  <a:srgbClr val="FFFFFF"/>
                </a:solidFill>
                <a:latin typeface="Calibri"/>
                <a:ea typeface="Calibri"/>
                <a:cs typeface="Calibri"/>
              </a:rPr>
              <a:t>Beginning, Changing, and Ending Subscriptions</a:t>
            </a:r>
            <a:endParaRPr lang="en-US" dirty="0"/>
          </a:p>
        </p:txBody>
      </p:sp>
      <p:graphicFrame>
        <p:nvGraphicFramePr>
          <p:cNvPr id="8" name="Content Placeholder 2">
            <a:extLst>
              <a:ext uri="{FF2B5EF4-FFF2-40B4-BE49-F238E27FC236}">
                <a16:creationId xmlns:a16="http://schemas.microsoft.com/office/drawing/2014/main" id="{EB0B561B-E571-F3A6-C87B-B353BE9571D9}"/>
              </a:ext>
            </a:extLst>
          </p:cNvPr>
          <p:cNvGraphicFramePr>
            <a:graphicFrameLocks noGrp="1"/>
          </p:cNvGraphicFramePr>
          <p:nvPr>
            <p:ph idx="1"/>
            <p:extLst>
              <p:ext uri="{D42A27DB-BD31-4B8C-83A1-F6EECF244321}">
                <p14:modId xmlns:p14="http://schemas.microsoft.com/office/powerpoint/2010/main" val="4235754944"/>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8141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FE8E64-CD11-498B-1132-CD6768C39B3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0F50513C-3A25-797C-3505-B5F489353B4A}"/>
              </a:ext>
            </a:extLst>
          </p:cNvPr>
          <p:cNvSpPr/>
          <p:nvPr/>
        </p:nvSpPr>
        <p:spPr>
          <a:xfrm>
            <a:off x="0" y="1497724"/>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41BBCF89-19CD-000B-5C58-CEB46799CD85}"/>
              </a:ext>
            </a:extLst>
          </p:cNvPr>
          <p:cNvSpPr>
            <a:spLocks noGrp="1"/>
          </p:cNvSpPr>
          <p:nvPr>
            <p:ph type="title"/>
          </p:nvPr>
        </p:nvSpPr>
        <p:spPr>
          <a:xfrm>
            <a:off x="612732" y="408780"/>
            <a:ext cx="9662652" cy="821998"/>
          </a:xfrm>
        </p:spPr>
        <p:txBody>
          <a:bodyPr>
            <a:normAutofit/>
          </a:bodyPr>
          <a:lstStyle/>
          <a:p>
            <a:r>
              <a:rPr lang="en-US"/>
              <a:t>Technical Overview</a:t>
            </a:r>
          </a:p>
        </p:txBody>
      </p:sp>
      <p:sp>
        <p:nvSpPr>
          <p:cNvPr id="3" name="Content Placeholder 2">
            <a:extLst>
              <a:ext uri="{FF2B5EF4-FFF2-40B4-BE49-F238E27FC236}">
                <a16:creationId xmlns:a16="http://schemas.microsoft.com/office/drawing/2014/main" id="{C25DF6F9-3CC6-B5AC-782A-CAB536FE3505}"/>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Tara Leonard</a:t>
            </a:r>
          </a:p>
        </p:txBody>
      </p:sp>
      <p:sp>
        <p:nvSpPr>
          <p:cNvPr id="6" name="TextBox 5">
            <a:extLst>
              <a:ext uri="{FF2B5EF4-FFF2-40B4-BE49-F238E27FC236}">
                <a16:creationId xmlns:a16="http://schemas.microsoft.com/office/drawing/2014/main" id="{E2783410-9EA7-AA45-F5A5-67FBA85109EE}"/>
              </a:ext>
            </a:extLst>
          </p:cNvPr>
          <p:cNvSpPr txBox="1"/>
          <p:nvPr/>
        </p:nvSpPr>
        <p:spPr>
          <a:xfrm>
            <a:off x="828114" y="3013501"/>
            <a:ext cx="9856417"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Security &amp; Data Sensitivity</a:t>
            </a:r>
          </a:p>
        </p:txBody>
      </p:sp>
      <p:cxnSp>
        <p:nvCxnSpPr>
          <p:cNvPr id="8" name="Straight Connector 7">
            <a:extLst>
              <a:ext uri="{FF2B5EF4-FFF2-40B4-BE49-F238E27FC236}">
                <a16:creationId xmlns:a16="http://schemas.microsoft.com/office/drawing/2014/main" id="{E7F81E75-F8C7-B211-B363-BEA6AEC30395}"/>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903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D765C-8BC1-67DC-2D7F-E8075F4B459F}"/>
              </a:ext>
            </a:extLst>
          </p:cNvPr>
          <p:cNvSpPr>
            <a:spLocks noGrp="1"/>
          </p:cNvSpPr>
          <p:nvPr>
            <p:ph type="title"/>
          </p:nvPr>
        </p:nvSpPr>
        <p:spPr/>
        <p:txBody>
          <a:bodyPr/>
          <a:lstStyle/>
          <a:p>
            <a:r>
              <a:rPr lang="en-US">
                <a:latin typeface="Calibri"/>
                <a:ea typeface="Calibri"/>
                <a:cs typeface="Calibri"/>
              </a:rPr>
              <a:t>⚠️ Prohibited Data Types</a:t>
            </a:r>
            <a:endParaRPr lang="en-US"/>
          </a:p>
        </p:txBody>
      </p:sp>
      <p:sp>
        <p:nvSpPr>
          <p:cNvPr id="3" name="Content Placeholder 2">
            <a:extLst>
              <a:ext uri="{FF2B5EF4-FFF2-40B4-BE49-F238E27FC236}">
                <a16:creationId xmlns:a16="http://schemas.microsoft.com/office/drawing/2014/main" id="{6DE084B5-D208-1FE1-2DA6-61457B08B059}"/>
              </a:ext>
            </a:extLst>
          </p:cNvPr>
          <p:cNvSpPr>
            <a:spLocks noGrp="1"/>
          </p:cNvSpPr>
          <p:nvPr>
            <p:ph idx="1"/>
          </p:nvPr>
        </p:nvSpPr>
        <p:spPr>
          <a:xfrm>
            <a:off x="838200" y="1825625"/>
            <a:ext cx="10515600" cy="660093"/>
          </a:xfrm>
        </p:spPr>
        <p:txBody>
          <a:bodyPr vert="horz" lIns="91440" tIns="45720" rIns="91440" bIns="45720" rtlCol="0" anchor="t">
            <a:normAutofit/>
          </a:bodyPr>
          <a:lstStyle/>
          <a:p>
            <a:pPr>
              <a:buNone/>
            </a:pPr>
            <a:r>
              <a:rPr lang="en-US">
                <a:latin typeface="Calibri"/>
                <a:ea typeface="Calibri"/>
                <a:cs typeface="Calibri"/>
              </a:rPr>
              <a:t>DO NOT store or process the following in GitHub Copilot:</a:t>
            </a:r>
            <a:endParaRPr lang="en-US">
              <a:latin typeface="Calibri"/>
              <a:cs typeface="Calibri"/>
            </a:endParaRPr>
          </a:p>
        </p:txBody>
      </p:sp>
      <p:sp>
        <p:nvSpPr>
          <p:cNvPr id="4" name="TextBox 3">
            <a:extLst>
              <a:ext uri="{FF2B5EF4-FFF2-40B4-BE49-F238E27FC236}">
                <a16:creationId xmlns:a16="http://schemas.microsoft.com/office/drawing/2014/main" id="{10975491-4207-85D7-FE50-9DBE96968E57}"/>
              </a:ext>
            </a:extLst>
          </p:cNvPr>
          <p:cNvSpPr txBox="1"/>
          <p:nvPr/>
        </p:nvSpPr>
        <p:spPr>
          <a:xfrm>
            <a:off x="890649" y="2483923"/>
            <a:ext cx="10410701"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baseline="0">
                <a:latin typeface="Calibri"/>
                <a:ea typeface="Arial"/>
                <a:cs typeface="Arial"/>
              </a:rPr>
              <a:t>Personally Identifiable Information</a:t>
            </a:r>
            <a:r>
              <a:rPr lang="en-US" sz="2400" b="1">
                <a:latin typeface="Calibri"/>
                <a:ea typeface="Arial"/>
                <a:cs typeface="Arial"/>
              </a:rPr>
              <a:t> (PII</a:t>
            </a:r>
            <a:r>
              <a:rPr lang="en-US" sz="2400" b="1" baseline="0">
                <a:latin typeface="Calibri"/>
                <a:ea typeface="Arial"/>
                <a:cs typeface="Arial"/>
              </a:rPr>
              <a:t>)</a:t>
            </a:r>
            <a:r>
              <a:rPr lang="en-US" sz="2400">
                <a:latin typeface="Calibri"/>
                <a:ea typeface="Arial"/>
                <a:cs typeface="Arial"/>
              </a:rPr>
              <a:t>​</a:t>
            </a:r>
            <a:endParaRPr lang="en-US" sz="2400"/>
          </a:p>
          <a:p>
            <a:pPr lvl="0" rtl="0"/>
            <a:r>
              <a:rPr lang="en-US" sz="2000">
                <a:latin typeface="Calibri"/>
                <a:ea typeface="Arial"/>
                <a:cs typeface="Arial"/>
              </a:rPr>
              <a:t>​</a:t>
            </a:r>
          </a:p>
          <a:p>
            <a:r>
              <a:rPr lang="en-US" sz="2400" b="1">
                <a:latin typeface="Calibri"/>
                <a:ea typeface="Arial"/>
                <a:cs typeface="Arial"/>
              </a:rPr>
              <a:t>International</a:t>
            </a:r>
            <a:r>
              <a:rPr lang="en-US" sz="2400" b="1" baseline="0">
                <a:latin typeface="Calibri"/>
                <a:ea typeface="Arial"/>
                <a:cs typeface="Arial"/>
              </a:rPr>
              <a:t> Traffic in Arms Regulations</a:t>
            </a:r>
            <a:r>
              <a:rPr lang="en-US" sz="2400" b="1">
                <a:latin typeface="Calibri"/>
                <a:ea typeface="Arial"/>
                <a:cs typeface="Arial"/>
              </a:rPr>
              <a:t> (ITAR)</a:t>
            </a:r>
            <a:r>
              <a:rPr lang="en-US" sz="2400">
                <a:latin typeface="Calibri"/>
                <a:ea typeface="Arial"/>
                <a:cs typeface="Arial"/>
              </a:rPr>
              <a:t>​</a:t>
            </a:r>
          </a:p>
          <a:p>
            <a:pPr lvl="0" rtl="0"/>
            <a:r>
              <a:rPr lang="en-US" sz="2000" baseline="0">
                <a:latin typeface="Calibri"/>
                <a:ea typeface="Arial"/>
                <a:cs typeface="Arial"/>
              </a:rPr>
              <a:t>Defense articles, technical data subject to export control</a:t>
            </a:r>
            <a:r>
              <a:rPr lang="en-US" sz="2000">
                <a:latin typeface="Calibri"/>
                <a:ea typeface="Arial"/>
                <a:cs typeface="Arial"/>
              </a:rPr>
              <a:t>​</a:t>
            </a:r>
          </a:p>
          <a:p>
            <a:pPr rtl="0"/>
            <a:r>
              <a:rPr lang="en-US" sz="2000">
                <a:latin typeface="Calibri"/>
                <a:ea typeface="Arial"/>
                <a:cs typeface="Arial"/>
              </a:rPr>
              <a:t>​</a:t>
            </a:r>
          </a:p>
          <a:p>
            <a:r>
              <a:rPr lang="en-US" sz="2400" b="1" baseline="0">
                <a:latin typeface="Calibri"/>
                <a:ea typeface="Arial"/>
                <a:cs typeface="Arial"/>
              </a:rPr>
              <a:t>Export Administration Regulations</a:t>
            </a:r>
            <a:r>
              <a:rPr lang="en-US" sz="2400" b="1">
                <a:latin typeface="Calibri"/>
                <a:ea typeface="Arial"/>
                <a:cs typeface="Arial"/>
              </a:rPr>
              <a:t> (EAR</a:t>
            </a:r>
            <a:r>
              <a:rPr lang="en-US" sz="2400" b="1" baseline="0">
                <a:latin typeface="Calibri"/>
                <a:ea typeface="Arial"/>
                <a:cs typeface="Arial"/>
              </a:rPr>
              <a:t>)</a:t>
            </a:r>
            <a:r>
              <a:rPr lang="en-US" sz="2400">
                <a:latin typeface="Calibri"/>
                <a:ea typeface="Arial"/>
                <a:cs typeface="Arial"/>
              </a:rPr>
              <a:t>​</a:t>
            </a:r>
          </a:p>
          <a:p>
            <a:pPr lvl="0" rtl="0"/>
            <a:r>
              <a:rPr lang="en-US" sz="2000" baseline="0">
                <a:latin typeface="Calibri"/>
                <a:ea typeface="Arial"/>
                <a:cs typeface="Arial"/>
              </a:rPr>
              <a:t>Dual-use items, controlled technology</a:t>
            </a:r>
            <a:r>
              <a:rPr lang="en-US" sz="2000">
                <a:latin typeface="Calibri"/>
                <a:ea typeface="Arial"/>
                <a:cs typeface="Arial"/>
              </a:rPr>
              <a:t>​</a:t>
            </a:r>
          </a:p>
          <a:p>
            <a:pPr rtl="0"/>
            <a:r>
              <a:rPr lang="en-US" sz="2000">
                <a:latin typeface="Calibri"/>
                <a:ea typeface="Arial"/>
                <a:cs typeface="Arial"/>
              </a:rPr>
              <a:t>​</a:t>
            </a:r>
          </a:p>
          <a:p>
            <a:r>
              <a:rPr lang="en-US" sz="2400" b="1" baseline="0">
                <a:latin typeface="Calibri"/>
                <a:ea typeface="Arial"/>
                <a:cs typeface="Arial"/>
              </a:rPr>
              <a:t>Controlled Unclassified Information</a:t>
            </a:r>
            <a:r>
              <a:rPr lang="en-US" sz="2400" b="1">
                <a:latin typeface="Calibri"/>
                <a:ea typeface="Arial"/>
                <a:cs typeface="Arial"/>
              </a:rPr>
              <a:t> (CUI</a:t>
            </a:r>
            <a:r>
              <a:rPr lang="en-US" sz="2400" b="1" baseline="0">
                <a:latin typeface="Calibri"/>
                <a:ea typeface="Arial"/>
                <a:cs typeface="Arial"/>
              </a:rPr>
              <a:t>)</a:t>
            </a:r>
            <a:r>
              <a:rPr lang="en-US" sz="2400">
                <a:latin typeface="Calibri"/>
                <a:ea typeface="Arial"/>
                <a:cs typeface="Arial"/>
              </a:rPr>
              <a:t>​</a:t>
            </a:r>
          </a:p>
          <a:p>
            <a:r>
              <a:rPr lang="en-US" sz="2000" baseline="0">
                <a:latin typeface="Calibri"/>
                <a:ea typeface="Arial"/>
                <a:cs typeface="Arial"/>
              </a:rPr>
              <a:t>Requires FISMA Moderate or higher systems</a:t>
            </a:r>
            <a:r>
              <a:rPr lang="en-US" sz="2000">
                <a:latin typeface="Calibri"/>
                <a:ea typeface="Arial"/>
                <a:cs typeface="Arial"/>
              </a:rPr>
              <a:t>​, and this is a Low.</a:t>
            </a:r>
          </a:p>
          <a:p>
            <a:pPr marL="228600" indent="-228600">
              <a:buFont typeface=""/>
              <a:buChar char="•"/>
            </a:pPr>
            <a:endParaRPr lang="en-US" sz="2000">
              <a:latin typeface="Calibri"/>
              <a:ea typeface="Arial"/>
              <a:cs typeface="Arial"/>
            </a:endParaRPr>
          </a:p>
          <a:p>
            <a:r>
              <a:rPr lang="en-US" sz="2000">
                <a:ea typeface="+mn-lt"/>
                <a:cs typeface="+mn-lt"/>
                <a:hlinkClick r:id="rId2"/>
              </a:rPr>
              <a:t>CUI and PII Guidance (single page)</a:t>
            </a:r>
            <a:r>
              <a:rPr lang="en-US" sz="2000">
                <a:ea typeface="+mn-lt"/>
                <a:cs typeface="+mn-lt"/>
              </a:rPr>
              <a:t> - OCIO SharePoint</a:t>
            </a:r>
            <a:endParaRPr lang="en-US"/>
          </a:p>
        </p:txBody>
      </p:sp>
    </p:spTree>
    <p:extLst>
      <p:ext uri="{BB962C8B-B14F-4D97-AF65-F5344CB8AC3E}">
        <p14:creationId xmlns:p14="http://schemas.microsoft.com/office/powerpoint/2010/main" val="19440366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D5CB9-0269-9838-9409-D87C1F5D99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F14535-CCFE-9C74-B6AC-3C7C7FE1F714}"/>
              </a:ext>
            </a:extLst>
          </p:cNvPr>
          <p:cNvSpPr>
            <a:spLocks noGrp="1"/>
          </p:cNvSpPr>
          <p:nvPr>
            <p:ph type="title"/>
          </p:nvPr>
        </p:nvSpPr>
        <p:spPr/>
        <p:txBody>
          <a:bodyPr>
            <a:normAutofit/>
          </a:bodyPr>
          <a:lstStyle/>
          <a:p>
            <a:r>
              <a:rPr lang="en-US">
                <a:highlight>
                  <a:srgbClr val="212121"/>
                </a:highlight>
                <a:latin typeface="Calibri"/>
                <a:ea typeface="Calibri"/>
                <a:cs typeface="Calibri"/>
              </a:rPr>
              <a:t>✅ </a:t>
            </a:r>
            <a:r>
              <a:rPr lang="en-US">
                <a:latin typeface="Calibri"/>
                <a:ea typeface="Calibri"/>
                <a:cs typeface="Calibri"/>
              </a:rPr>
              <a:t>What Is Allowed</a:t>
            </a:r>
            <a:endParaRPr lang="en-US">
              <a:ea typeface="Calibri"/>
            </a:endParaRPr>
          </a:p>
        </p:txBody>
      </p:sp>
      <p:sp>
        <p:nvSpPr>
          <p:cNvPr id="3" name="Content Placeholder 2">
            <a:extLst>
              <a:ext uri="{FF2B5EF4-FFF2-40B4-BE49-F238E27FC236}">
                <a16:creationId xmlns:a16="http://schemas.microsoft.com/office/drawing/2014/main" id="{96866E14-0C23-C44E-F6D0-D36FE40EF6AF}"/>
              </a:ext>
            </a:extLst>
          </p:cNvPr>
          <p:cNvSpPr>
            <a:spLocks noGrp="1"/>
          </p:cNvSpPr>
          <p:nvPr>
            <p:ph idx="1"/>
          </p:nvPr>
        </p:nvSpPr>
        <p:spPr/>
        <p:txBody>
          <a:bodyPr vert="horz" lIns="91440" tIns="45720" rIns="91440" bIns="45720" rtlCol="0" anchor="t">
            <a:normAutofit/>
          </a:bodyPr>
          <a:lstStyle/>
          <a:p>
            <a:r>
              <a:rPr lang="en-US"/>
              <a:t>Unclassified, public, or publicly releasable information only</a:t>
            </a:r>
          </a:p>
          <a:p>
            <a:r>
              <a:rPr lang="en-US"/>
              <a:t>Source code, documentation, and technical content not subject to export control or CUI restrictions</a:t>
            </a:r>
          </a:p>
          <a:p>
            <a:r>
              <a:rPr lang="en-US">
                <a:latin typeface="Calibri"/>
                <a:ea typeface="Calibri"/>
                <a:cs typeface="Calibri"/>
              </a:rPr>
              <a:t>Collaboration on non-CUI/ITAR/EAR research and development</a:t>
            </a:r>
            <a:br>
              <a:rPr lang="en-US"/>
            </a:br>
            <a:endParaRPr lang="en-US">
              <a:ea typeface="Calibri" panose="020F0502020204030204" pitchFamily="34" charset="0"/>
            </a:endParaRPr>
          </a:p>
          <a:p>
            <a:pPr marL="0" indent="0">
              <a:buNone/>
            </a:pPr>
            <a:r>
              <a:rPr lang="en-US" b="1">
                <a:latin typeface="Calibri"/>
                <a:ea typeface="Calibri"/>
                <a:cs typeface="Calibri"/>
              </a:rPr>
              <a:t>Key Reminders:</a:t>
            </a:r>
          </a:p>
          <a:p>
            <a:r>
              <a:rPr lang="en-US"/>
              <a:t>Always classify your data before committing to GitHub</a:t>
            </a:r>
          </a:p>
          <a:p>
            <a:r>
              <a:rPr lang="en-US">
                <a:latin typeface="Calibri"/>
                <a:ea typeface="Calibri"/>
                <a:cs typeface="Calibri"/>
              </a:rPr>
              <a:t>When in doubt, ask the Science Cloud security team</a:t>
            </a:r>
            <a:endParaRPr lang="en-US">
              <a:ea typeface="Calibri"/>
            </a:endParaRPr>
          </a:p>
          <a:p>
            <a:r>
              <a:rPr lang="en-US">
                <a:latin typeface="Calibri"/>
                <a:ea typeface="Calibri"/>
                <a:cs typeface="Calibri"/>
              </a:rPr>
              <a:t>GitHub Copilot learns from your inputs, so keep them clean!</a:t>
            </a:r>
            <a:endParaRPr lang="en-US">
              <a:ea typeface="Calibri" panose="020F0502020204030204" pitchFamily="34" charset="0"/>
            </a:endParaRPr>
          </a:p>
        </p:txBody>
      </p:sp>
    </p:spTree>
    <p:extLst>
      <p:ext uri="{BB962C8B-B14F-4D97-AF65-F5344CB8AC3E}">
        <p14:creationId xmlns:p14="http://schemas.microsoft.com/office/powerpoint/2010/main" val="3005566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FFEFE7B-D5FE-C1EF-EBCF-2A9C31A5B886}"/>
              </a:ext>
            </a:extLst>
          </p:cNvPr>
          <p:cNvSpPr>
            <a:spLocks noGrp="1"/>
          </p:cNvSpPr>
          <p:nvPr>
            <p:ph type="body" sz="quarter" idx="10"/>
          </p:nvPr>
        </p:nvSpPr>
        <p:spPr/>
        <p:txBody>
          <a:bodyPr/>
          <a:lstStyle/>
          <a:p>
            <a:pPr>
              <a:spcBef>
                <a:spcPts val="0"/>
              </a:spcBef>
              <a:spcAft>
                <a:spcPts val="0"/>
              </a:spcAft>
            </a:pPr>
            <a:r>
              <a:rPr lang="en-US" sz="1200">
                <a:hlinkClick r:id="rId3"/>
              </a:rPr>
              <a:t>GitHub Copilot Fundamentals Part 1 of 2 - Training | Microsoft Learn</a:t>
            </a:r>
            <a:r>
              <a:rPr lang="en-US" sz="1200"/>
              <a:t> (5 </a:t>
            </a:r>
            <a:r>
              <a:rPr lang="en-US" sz="1200" err="1"/>
              <a:t>hr</a:t>
            </a:r>
            <a:r>
              <a:rPr lang="en-US" sz="1200"/>
              <a:t> 11 min)</a:t>
            </a:r>
          </a:p>
          <a:p>
            <a:pPr>
              <a:spcBef>
                <a:spcPts val="0"/>
              </a:spcBef>
              <a:spcAft>
                <a:spcPts val="0"/>
              </a:spcAft>
            </a:pPr>
            <a:endParaRPr lang="en-US" sz="1200">
              <a:hlinkClick r:id="rId4"/>
            </a:endParaRPr>
          </a:p>
          <a:p>
            <a:pPr marL="171450" indent="-171450">
              <a:spcBef>
                <a:spcPts val="0"/>
              </a:spcBef>
              <a:spcAft>
                <a:spcPts val="0"/>
              </a:spcAft>
              <a:buFont typeface="Arial" panose="020B0604020202020204" pitchFamily="34" charset="0"/>
              <a:buChar char="•"/>
            </a:pPr>
            <a:r>
              <a:rPr lang="en-US" sz="1200">
                <a:hlinkClick r:id="rId4"/>
              </a:rPr>
              <a:t>Introduction to GitHub Copilot</a:t>
            </a:r>
            <a:r>
              <a:rPr lang="en-US" sz="1200"/>
              <a:t> (19 min)</a:t>
            </a:r>
          </a:p>
          <a:p>
            <a:pPr marL="171450" indent="-171450">
              <a:spcBef>
                <a:spcPts val="0"/>
              </a:spcBef>
              <a:spcAft>
                <a:spcPts val="0"/>
              </a:spcAft>
              <a:buFont typeface="Arial" panose="020B0604020202020204" pitchFamily="34" charset="0"/>
              <a:buChar char="•"/>
            </a:pPr>
            <a:r>
              <a:rPr lang="en-US" sz="1200">
                <a:hlinkClick r:id="rId5"/>
              </a:rPr>
              <a:t>Responsible AI with GitHub Copilot</a:t>
            </a:r>
            <a:r>
              <a:rPr lang="en-US" sz="1200"/>
              <a:t> (15 min)</a:t>
            </a:r>
          </a:p>
          <a:p>
            <a:pPr marL="171450" indent="-171450">
              <a:spcBef>
                <a:spcPts val="0"/>
              </a:spcBef>
              <a:spcAft>
                <a:spcPts val="0"/>
              </a:spcAft>
              <a:buFont typeface="Arial" panose="020B0604020202020204" pitchFamily="34" charset="0"/>
              <a:buChar char="•"/>
            </a:pPr>
            <a:r>
              <a:rPr lang="en-US" sz="1200">
                <a:hlinkClick r:id="rId6"/>
              </a:rPr>
              <a:t>Introduction to prompt engineering with GitHub Copilot</a:t>
            </a:r>
            <a:r>
              <a:rPr lang="en-US" sz="1200"/>
              <a:t> (30 min)</a:t>
            </a:r>
          </a:p>
          <a:p>
            <a:pPr marL="171450" indent="-171450">
              <a:spcBef>
                <a:spcPts val="0"/>
              </a:spcBef>
              <a:spcAft>
                <a:spcPts val="0"/>
              </a:spcAft>
              <a:buFont typeface="Arial" panose="020B0604020202020204" pitchFamily="34" charset="0"/>
              <a:buChar char="•"/>
            </a:pPr>
            <a:r>
              <a:rPr lang="en-US" sz="1200">
                <a:hlinkClick r:id="rId7"/>
              </a:rPr>
              <a:t>Introduction to Copilot Spaces</a:t>
            </a:r>
            <a:r>
              <a:rPr lang="en-US" sz="1200"/>
              <a:t> (31 min)</a:t>
            </a:r>
          </a:p>
          <a:p>
            <a:pPr marL="171450" indent="-171450">
              <a:spcBef>
                <a:spcPts val="0"/>
              </a:spcBef>
              <a:spcAft>
                <a:spcPts val="0"/>
              </a:spcAft>
              <a:buFont typeface="Arial" panose="020B0604020202020204" pitchFamily="34" charset="0"/>
              <a:buChar char="•"/>
            </a:pPr>
            <a:r>
              <a:rPr lang="en-US" sz="1200">
                <a:hlinkClick r:id="rId8"/>
              </a:rPr>
              <a:t>Using advanced GitHub Copilot features</a:t>
            </a:r>
            <a:r>
              <a:rPr lang="en-US" sz="1200"/>
              <a:t> (22 min)</a:t>
            </a:r>
          </a:p>
          <a:p>
            <a:pPr marL="171450" indent="-171450">
              <a:spcBef>
                <a:spcPts val="0"/>
              </a:spcBef>
              <a:spcAft>
                <a:spcPts val="0"/>
              </a:spcAft>
              <a:buFont typeface="Arial" panose="020B0604020202020204" pitchFamily="34" charset="0"/>
              <a:buChar char="•"/>
            </a:pPr>
            <a:r>
              <a:rPr lang="en-US" sz="1200">
                <a:hlinkClick r:id="rId9"/>
              </a:rPr>
              <a:t>GitHub Copilot Across Environments: IDE, Chat, GitHub.com, and Command Line Techniques</a:t>
            </a:r>
            <a:r>
              <a:rPr lang="en-US" sz="1200"/>
              <a:t> (48 min)</a:t>
            </a:r>
          </a:p>
          <a:p>
            <a:pPr marL="171450" indent="-171450">
              <a:spcBef>
                <a:spcPts val="0"/>
              </a:spcBef>
              <a:spcAft>
                <a:spcPts val="0"/>
              </a:spcAft>
              <a:buFont typeface="Arial" panose="020B0604020202020204" pitchFamily="34" charset="0"/>
              <a:buChar char="•"/>
            </a:pPr>
            <a:r>
              <a:rPr lang="en-US" sz="1200">
                <a:hlinkClick r:id="rId10"/>
              </a:rPr>
              <a:t>Management and Customization Considerations with GitHub Copilot</a:t>
            </a:r>
            <a:r>
              <a:rPr lang="en-US" sz="1200"/>
              <a:t> (30 min)</a:t>
            </a:r>
          </a:p>
          <a:p>
            <a:pPr marL="171450" indent="-171450">
              <a:spcBef>
                <a:spcPts val="0"/>
              </a:spcBef>
              <a:spcAft>
                <a:spcPts val="0"/>
              </a:spcAft>
              <a:buFont typeface="Arial" panose="020B0604020202020204" pitchFamily="34" charset="0"/>
              <a:buChar char="•"/>
            </a:pPr>
            <a:r>
              <a:rPr lang="en-US" sz="1200">
                <a:hlinkClick r:id="rId11"/>
              </a:rPr>
              <a:t>Developer use cases for AI with GitHub Copilot</a:t>
            </a:r>
            <a:r>
              <a:rPr lang="en-US" sz="1200"/>
              <a:t> (49 min)</a:t>
            </a:r>
          </a:p>
          <a:p>
            <a:pPr marL="171450" indent="-171450">
              <a:spcBef>
                <a:spcPts val="0"/>
              </a:spcBef>
              <a:spcAft>
                <a:spcPts val="0"/>
              </a:spcAft>
              <a:buFont typeface="Arial" panose="020B0604020202020204" pitchFamily="34" charset="0"/>
              <a:buChar char="•"/>
            </a:pPr>
            <a:r>
              <a:rPr lang="en-US" sz="1200">
                <a:hlinkClick r:id="rId12"/>
              </a:rPr>
              <a:t>Develop Unit Tests using GitHub Copilot Tools</a:t>
            </a:r>
            <a:r>
              <a:rPr lang="en-US" sz="1200"/>
              <a:t> (1 hour 7 min)</a:t>
            </a:r>
          </a:p>
          <a:p>
            <a:endParaRPr lang="en-US" sz="900"/>
          </a:p>
        </p:txBody>
      </p:sp>
      <p:sp>
        <p:nvSpPr>
          <p:cNvPr id="7" name="Text Placeholder 6">
            <a:extLst>
              <a:ext uri="{FF2B5EF4-FFF2-40B4-BE49-F238E27FC236}">
                <a16:creationId xmlns:a16="http://schemas.microsoft.com/office/drawing/2014/main" id="{9EE1CFA4-C7A9-F9D7-5382-E3E4C394354F}"/>
              </a:ext>
            </a:extLst>
          </p:cNvPr>
          <p:cNvSpPr>
            <a:spLocks noGrp="1"/>
          </p:cNvSpPr>
          <p:nvPr>
            <p:ph type="body" sz="quarter" idx="11"/>
          </p:nvPr>
        </p:nvSpPr>
        <p:spPr/>
        <p:txBody>
          <a:bodyPr/>
          <a:lstStyle/>
          <a:p>
            <a:r>
              <a:rPr lang="en-US" sz="1200">
                <a:hlinkClick r:id="rId13"/>
              </a:rPr>
              <a:t>GitHub Copilot Fundamentals Part 2 of 2 - Training | Microsoft Learn</a:t>
            </a:r>
            <a:r>
              <a:rPr lang="en-US" sz="1200"/>
              <a:t> (3 </a:t>
            </a:r>
            <a:r>
              <a:rPr lang="en-US" sz="1200" err="1"/>
              <a:t>hr</a:t>
            </a:r>
            <a:r>
              <a:rPr lang="en-US" sz="1200"/>
              <a:t> 19 min)</a:t>
            </a:r>
          </a:p>
          <a:p>
            <a:pPr marL="285750" indent="-285750">
              <a:buFont typeface="Arial" panose="020B0604020202020204" pitchFamily="34" charset="0"/>
              <a:buChar char="•"/>
            </a:pPr>
            <a:r>
              <a:rPr lang="en-US" sz="1200" b="1">
                <a:hlinkClick r:id="rId14"/>
              </a:rPr>
              <a:t>Building Applications with GitHub Copilot Agent Mode</a:t>
            </a:r>
            <a:r>
              <a:rPr lang="en-US" sz="1200" b="1"/>
              <a:t> (50 min)</a:t>
            </a:r>
          </a:p>
          <a:p>
            <a:pPr marL="285750" indent="-285750">
              <a:buFont typeface="Arial" panose="020B0604020202020204" pitchFamily="34" charset="0"/>
              <a:buChar char="•"/>
            </a:pPr>
            <a:r>
              <a:rPr lang="en-US" sz="1200" b="1">
                <a:hlinkClick r:id="rId15"/>
              </a:rPr>
              <a:t>Accelerate development with GitHub Copilot coding agent</a:t>
            </a:r>
            <a:r>
              <a:rPr lang="en-US" sz="1200" b="1"/>
              <a:t> (35 min)</a:t>
            </a:r>
          </a:p>
          <a:p>
            <a:pPr marL="285750" indent="-285750">
              <a:buFont typeface="Arial" panose="020B0604020202020204" pitchFamily="34" charset="0"/>
              <a:buChar char="•"/>
            </a:pPr>
            <a:r>
              <a:rPr lang="en-US" sz="1200" b="1">
                <a:hlinkClick r:id="rId16"/>
              </a:rPr>
              <a:t>Introduction to MCP Server</a:t>
            </a:r>
            <a:r>
              <a:rPr lang="en-US" sz="1200" b="1"/>
              <a:t> (35 min)</a:t>
            </a:r>
          </a:p>
          <a:p>
            <a:pPr marL="285750" indent="-285750">
              <a:buFont typeface="Arial" panose="020B0604020202020204" pitchFamily="34" charset="0"/>
              <a:buChar char="•"/>
            </a:pPr>
            <a:r>
              <a:rPr lang="en-US" sz="1200" b="1">
                <a:hlinkClick r:id="rId17"/>
              </a:rPr>
              <a:t>Leveling Up Code Reviews and Pull Requests with GitHub Copilot</a:t>
            </a:r>
            <a:r>
              <a:rPr lang="en-US" sz="1200" b="1"/>
              <a:t> (35 min)</a:t>
            </a:r>
          </a:p>
          <a:p>
            <a:pPr marL="285750" indent="-285750">
              <a:buFont typeface="Arial" panose="020B0604020202020204" pitchFamily="34" charset="0"/>
              <a:buChar char="•"/>
            </a:pPr>
            <a:r>
              <a:rPr lang="en-US" sz="1200" b="1">
                <a:hlinkClick r:id="rId18"/>
              </a:rPr>
              <a:t>Using GitHub Copilot with JavaScript</a:t>
            </a:r>
            <a:r>
              <a:rPr lang="en-US" sz="1200" b="1"/>
              <a:t> (22 min)</a:t>
            </a:r>
          </a:p>
          <a:p>
            <a:pPr marL="285750" indent="-285750">
              <a:buFont typeface="Arial" panose="020B0604020202020204" pitchFamily="34" charset="0"/>
              <a:buChar char="•"/>
            </a:pPr>
            <a:r>
              <a:rPr lang="en-US" sz="1200" b="1">
                <a:hlinkClick r:id="rId19"/>
              </a:rPr>
              <a:t>Using GitHub Copilot with Python </a:t>
            </a:r>
            <a:r>
              <a:rPr lang="en-US" sz="1200" b="1"/>
              <a:t> (22 min)</a:t>
            </a:r>
            <a:endParaRPr lang="en-US" sz="1200" b="1">
              <a:hlinkClick r:id="rId4"/>
            </a:endParaRPr>
          </a:p>
          <a:p>
            <a:endParaRPr lang="en-US" sz="1200"/>
          </a:p>
        </p:txBody>
      </p:sp>
      <p:sp>
        <p:nvSpPr>
          <p:cNvPr id="8" name="Text Placeholder 7">
            <a:extLst>
              <a:ext uri="{FF2B5EF4-FFF2-40B4-BE49-F238E27FC236}">
                <a16:creationId xmlns:a16="http://schemas.microsoft.com/office/drawing/2014/main" id="{3C057F5C-396E-B337-190F-3DCEFBC71448}"/>
              </a:ext>
            </a:extLst>
          </p:cNvPr>
          <p:cNvSpPr>
            <a:spLocks noGrp="1"/>
          </p:cNvSpPr>
          <p:nvPr>
            <p:ph type="body" sz="quarter" idx="12"/>
          </p:nvPr>
        </p:nvSpPr>
        <p:spPr/>
        <p:txBody>
          <a:bodyPr/>
          <a:lstStyle/>
          <a:p>
            <a:r>
              <a:rPr lang="en-US" sz="1200">
                <a:hlinkClick r:id="rId20"/>
              </a:rPr>
              <a:t>Accelerate app development by using GitHub Copilot - Training | Microsoft Learn</a:t>
            </a:r>
            <a:r>
              <a:rPr lang="en-US" sz="1200"/>
              <a:t> (6 </a:t>
            </a:r>
            <a:r>
              <a:rPr lang="en-US" sz="1200" err="1"/>
              <a:t>hr</a:t>
            </a:r>
            <a:r>
              <a:rPr lang="en-US" sz="1200"/>
              <a:t> 38 min)</a:t>
            </a:r>
          </a:p>
          <a:p>
            <a:pPr marL="285750" indent="-285750">
              <a:buFont typeface="Arial" panose="020B0604020202020204" pitchFamily="34" charset="0"/>
              <a:buChar char="•"/>
            </a:pPr>
            <a:r>
              <a:rPr lang="en-US" sz="1200">
                <a:hlinkClick r:id="rId21"/>
              </a:rPr>
              <a:t>Get Started with GitHub Copilot </a:t>
            </a:r>
            <a:r>
              <a:rPr lang="en-US" sz="1200" b="1"/>
              <a:t> (1 </a:t>
            </a:r>
            <a:r>
              <a:rPr lang="en-US" sz="1200" b="1" err="1"/>
              <a:t>hr</a:t>
            </a:r>
            <a:r>
              <a:rPr lang="en-US" sz="1200" b="1"/>
              <a:t> 49 min)</a:t>
            </a:r>
          </a:p>
          <a:p>
            <a:pPr marL="285750" indent="-285750">
              <a:buFont typeface="Arial" panose="020B0604020202020204" pitchFamily="34" charset="0"/>
              <a:buChar char="•"/>
            </a:pPr>
            <a:r>
              <a:rPr lang="en-US" sz="1200">
                <a:hlinkClick r:id="rId22"/>
              </a:rPr>
              <a:t>Generate Documentation Using GitHub Copilot Tools</a:t>
            </a:r>
            <a:r>
              <a:rPr lang="en-US" sz="1200"/>
              <a:t> (1 </a:t>
            </a:r>
            <a:r>
              <a:rPr lang="en-US" sz="1200" err="1"/>
              <a:t>hr</a:t>
            </a:r>
            <a:r>
              <a:rPr lang="en-US" sz="1200"/>
              <a:t> 8 min)</a:t>
            </a:r>
          </a:p>
          <a:p>
            <a:pPr marL="285750" indent="-285750">
              <a:buFont typeface="Arial" panose="020B0604020202020204" pitchFamily="34" charset="0"/>
              <a:buChar char="•"/>
            </a:pPr>
            <a:r>
              <a:rPr lang="en-US" sz="1200">
                <a:hlinkClick r:id="rId23"/>
              </a:rPr>
              <a:t>Develop Code Features using GitHub Copilot Tools</a:t>
            </a:r>
            <a:r>
              <a:rPr lang="en-US" sz="1200"/>
              <a:t> (1 </a:t>
            </a:r>
            <a:r>
              <a:rPr lang="en-US" sz="1200" err="1"/>
              <a:t>hr</a:t>
            </a:r>
            <a:r>
              <a:rPr lang="en-US" sz="1200"/>
              <a:t> 14 min)</a:t>
            </a:r>
          </a:p>
          <a:p>
            <a:pPr marL="285750" indent="-285750">
              <a:buFont typeface="Arial" panose="020B0604020202020204" pitchFamily="34" charset="0"/>
              <a:buChar char="•"/>
            </a:pPr>
            <a:r>
              <a:rPr lang="en-US" sz="1200">
                <a:hlinkClick r:id="rId12"/>
              </a:rPr>
              <a:t>Develop Unit Tests using GitHub Copilot Tools</a:t>
            </a:r>
            <a:r>
              <a:rPr lang="en-US" sz="1200"/>
              <a:t> (1 </a:t>
            </a:r>
            <a:r>
              <a:rPr lang="en-US" sz="1200" err="1"/>
              <a:t>hr</a:t>
            </a:r>
            <a:r>
              <a:rPr lang="en-US" sz="1200"/>
              <a:t> 7 min)</a:t>
            </a:r>
          </a:p>
          <a:p>
            <a:pPr marL="285750" indent="-285750">
              <a:buFont typeface="Arial" panose="020B0604020202020204" pitchFamily="34" charset="0"/>
              <a:buChar char="•"/>
            </a:pPr>
            <a:r>
              <a:rPr lang="en-US" sz="1200">
                <a:hlinkClick r:id="rId24"/>
              </a:rPr>
              <a:t>Implement Code Improvements using GitHub Copilot Tools</a:t>
            </a:r>
            <a:r>
              <a:rPr lang="en-US" sz="1200"/>
              <a:t> (1 </a:t>
            </a:r>
            <a:r>
              <a:rPr lang="en-US" sz="1200" err="1"/>
              <a:t>hr</a:t>
            </a:r>
            <a:r>
              <a:rPr lang="en-US" sz="1200"/>
              <a:t> 20 min)</a:t>
            </a:r>
          </a:p>
          <a:p>
            <a:endParaRPr lang="en-US" sz="1200"/>
          </a:p>
        </p:txBody>
      </p:sp>
      <p:sp>
        <p:nvSpPr>
          <p:cNvPr id="5" name="Title 4">
            <a:extLst>
              <a:ext uri="{FF2B5EF4-FFF2-40B4-BE49-F238E27FC236}">
                <a16:creationId xmlns:a16="http://schemas.microsoft.com/office/drawing/2014/main" id="{E7685C9B-80D9-B690-48D1-C65DC6D1B16A}"/>
              </a:ext>
            </a:extLst>
          </p:cNvPr>
          <p:cNvSpPr>
            <a:spLocks noGrp="1"/>
          </p:cNvSpPr>
          <p:nvPr>
            <p:ph type="title"/>
          </p:nvPr>
        </p:nvSpPr>
        <p:spPr/>
        <p:txBody>
          <a:bodyPr/>
          <a:lstStyle/>
          <a:p>
            <a:r>
              <a:rPr lang="en-US"/>
              <a:t>Self-Paced Trainings</a:t>
            </a:r>
          </a:p>
        </p:txBody>
      </p:sp>
      <p:pic>
        <p:nvPicPr>
          <p:cNvPr id="2" name="Picture 1" descr="Symbols of NASA | NASA">
            <a:extLst>
              <a:ext uri="{FF2B5EF4-FFF2-40B4-BE49-F238E27FC236}">
                <a16:creationId xmlns:a16="http://schemas.microsoft.com/office/drawing/2014/main" id="{F636120F-274E-5E04-47AF-FEDED30935F5}"/>
              </a:ext>
            </a:extLst>
          </p:cNvPr>
          <p:cNvPicPr>
            <a:picLocks noChangeAspect="1" noChangeArrowheads="1"/>
          </p:cNvPicPr>
          <p:nvPr/>
        </p:nvPicPr>
        <p:blipFill rotWithShape="1">
          <a:blip r:embed="rId25">
            <a:extLst>
              <a:ext uri="{28A0092B-C50C-407E-A947-70E740481C1C}">
                <a14:useLocalDpi xmlns:a14="http://schemas.microsoft.com/office/drawing/2010/main" val="0"/>
              </a:ext>
            </a:extLst>
          </a:blip>
          <a:srcRect l="24648" r="21397"/>
          <a:stretch/>
        </p:blipFill>
        <p:spPr bwMode="auto">
          <a:xfrm>
            <a:off x="11090106" y="266576"/>
            <a:ext cx="602906" cy="558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950978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B5D17-AB93-D732-9F0B-8A50CDD304AB}"/>
              </a:ext>
            </a:extLst>
          </p:cNvPr>
          <p:cNvSpPr>
            <a:spLocks noGrp="1"/>
          </p:cNvSpPr>
          <p:nvPr>
            <p:ph type="title"/>
          </p:nvPr>
        </p:nvSpPr>
        <p:spPr>
          <a:xfrm>
            <a:off x="838200" y="846262"/>
            <a:ext cx="9662652" cy="821998"/>
          </a:xfrm>
        </p:spPr>
        <p:txBody>
          <a:bodyPr>
            <a:noAutofit/>
          </a:bodyPr>
          <a:lstStyle/>
          <a:p>
            <a:r>
              <a:rPr lang="en-US" sz="3200"/>
              <a:t>The Science Cloud is partnering with Microsoft to bring GitHub Copilot to NASA scientists</a:t>
            </a:r>
            <a:br>
              <a:rPr lang="en-US" sz="3200"/>
            </a:br>
            <a:br>
              <a:rPr lang="en-US" sz="3200"/>
            </a:br>
            <a:endParaRPr lang="en-US" sz="3200"/>
          </a:p>
        </p:txBody>
      </p:sp>
      <p:sp>
        <p:nvSpPr>
          <p:cNvPr id="3" name="Content Placeholder 2">
            <a:extLst>
              <a:ext uri="{FF2B5EF4-FFF2-40B4-BE49-F238E27FC236}">
                <a16:creationId xmlns:a16="http://schemas.microsoft.com/office/drawing/2014/main" id="{6E6467EC-C70C-985F-28BF-E3EF016A2EE2}"/>
              </a:ext>
            </a:extLst>
          </p:cNvPr>
          <p:cNvSpPr>
            <a:spLocks noGrp="1"/>
          </p:cNvSpPr>
          <p:nvPr>
            <p:ph idx="1"/>
          </p:nvPr>
        </p:nvSpPr>
        <p:spPr>
          <a:xfrm>
            <a:off x="348198" y="2057317"/>
            <a:ext cx="7964529" cy="4139356"/>
          </a:xfrm>
        </p:spPr>
        <p:txBody>
          <a:bodyPr vert="horz" lIns="91440" tIns="45720" rIns="91440" bIns="45720" rtlCol="0" anchor="t">
            <a:normAutofit/>
          </a:bodyPr>
          <a:lstStyle/>
          <a:p>
            <a:pPr marL="0" indent="0">
              <a:spcAft>
                <a:spcPts val="600"/>
              </a:spcAft>
              <a:buNone/>
            </a:pPr>
            <a:r>
              <a:rPr lang="en-US" sz="3100" b="1"/>
              <a:t>What is GitHub Copilot?</a:t>
            </a:r>
            <a:endParaRPr lang="en-US" sz="3100"/>
          </a:p>
          <a:p>
            <a:pPr lvl="1"/>
            <a:r>
              <a:rPr lang="en-US" sz="2200"/>
              <a:t>AI-powered coding assistant that works within your development environment</a:t>
            </a:r>
          </a:p>
          <a:p>
            <a:pPr lvl="1"/>
            <a:r>
              <a:rPr lang="en-US" sz="2200"/>
              <a:t>Writes and explains code and offers suggestions</a:t>
            </a:r>
          </a:p>
          <a:p>
            <a:pPr lvl="1"/>
            <a:r>
              <a:rPr lang="en-US" sz="2200">
                <a:latin typeface="Calibri"/>
                <a:ea typeface="Calibri"/>
                <a:cs typeface="Calibri"/>
              </a:rPr>
              <a:t>Enables access to multiple AI models </a:t>
            </a:r>
          </a:p>
          <a:p>
            <a:pPr lvl="1"/>
            <a:r>
              <a:rPr lang="en-US" sz="2200"/>
              <a:t>Generates functions from natural language comments</a:t>
            </a:r>
          </a:p>
          <a:p>
            <a:pPr lvl="1"/>
            <a:r>
              <a:rPr lang="en-US" sz="2200"/>
              <a:t>Supports multiple programming languages and IDEs</a:t>
            </a:r>
          </a:p>
          <a:p>
            <a:pPr lvl="1"/>
            <a:r>
              <a:rPr lang="en-US" sz="2200"/>
              <a:t>Enhances developer productivity</a:t>
            </a:r>
          </a:p>
          <a:p>
            <a:pPr lvl="1"/>
            <a:r>
              <a:rPr lang="en-US" sz="2200" b="1"/>
              <a:t>NOTE:</a:t>
            </a:r>
            <a:r>
              <a:rPr lang="en-US" sz="2200"/>
              <a:t> Not the same as Copilot for Microsoft Office</a:t>
            </a:r>
          </a:p>
          <a:p>
            <a:pPr lvl="0"/>
            <a:endParaRPr lang="en-US" sz="3100"/>
          </a:p>
          <a:p>
            <a:endParaRPr lang="en-US"/>
          </a:p>
        </p:txBody>
      </p:sp>
      <p:pic>
        <p:nvPicPr>
          <p:cNvPr id="9" name="Picture 8">
            <a:extLst>
              <a:ext uri="{FF2B5EF4-FFF2-40B4-BE49-F238E27FC236}">
                <a16:creationId xmlns:a16="http://schemas.microsoft.com/office/drawing/2014/main" id="{D2C40C52-DBB8-CE84-494C-68F43E15AEAE}"/>
              </a:ext>
            </a:extLst>
          </p:cNvPr>
          <p:cNvPicPr>
            <a:picLocks noChangeAspect="1"/>
          </p:cNvPicPr>
          <p:nvPr/>
        </p:nvPicPr>
        <p:blipFill>
          <a:blip r:embed="rId2"/>
          <a:stretch>
            <a:fillRect/>
          </a:stretch>
        </p:blipFill>
        <p:spPr>
          <a:xfrm>
            <a:off x="9053052" y="4452593"/>
            <a:ext cx="1905000" cy="1943100"/>
          </a:xfrm>
          <a:prstGeom prst="rect">
            <a:avLst/>
          </a:prstGeom>
        </p:spPr>
      </p:pic>
      <p:pic>
        <p:nvPicPr>
          <p:cNvPr id="11" name="Picture 10">
            <a:extLst>
              <a:ext uri="{FF2B5EF4-FFF2-40B4-BE49-F238E27FC236}">
                <a16:creationId xmlns:a16="http://schemas.microsoft.com/office/drawing/2014/main" id="{B3B9990C-942A-A5D8-B159-07621898C8E3}"/>
              </a:ext>
            </a:extLst>
          </p:cNvPr>
          <p:cNvPicPr>
            <a:picLocks noChangeAspect="1"/>
          </p:cNvPicPr>
          <p:nvPr/>
        </p:nvPicPr>
        <p:blipFill>
          <a:blip r:embed="rId3"/>
          <a:stretch>
            <a:fillRect/>
          </a:stretch>
        </p:blipFill>
        <p:spPr>
          <a:xfrm>
            <a:off x="9006158" y="1840995"/>
            <a:ext cx="1951894" cy="2286000"/>
          </a:xfrm>
          <a:prstGeom prst="rect">
            <a:avLst/>
          </a:prstGeom>
        </p:spPr>
      </p:pic>
    </p:spTree>
    <p:extLst>
      <p:ext uri="{BB962C8B-B14F-4D97-AF65-F5344CB8AC3E}">
        <p14:creationId xmlns:p14="http://schemas.microsoft.com/office/powerpoint/2010/main" val="1546009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BC2A6-AE74-6FC2-7DD2-163D68049901}"/>
              </a:ext>
            </a:extLst>
          </p:cNvPr>
          <p:cNvSpPr>
            <a:spLocks noGrp="1"/>
          </p:cNvSpPr>
          <p:nvPr>
            <p:ph type="title"/>
          </p:nvPr>
        </p:nvSpPr>
        <p:spPr/>
        <p:txBody>
          <a:bodyPr/>
          <a:lstStyle/>
          <a:p>
            <a:r>
              <a:rPr lang="en-US"/>
              <a:t>Pilot Successes and Feedback</a:t>
            </a:r>
          </a:p>
        </p:txBody>
      </p:sp>
      <p:graphicFrame>
        <p:nvGraphicFramePr>
          <p:cNvPr id="17" name="Content Placeholder 2">
            <a:extLst>
              <a:ext uri="{FF2B5EF4-FFF2-40B4-BE49-F238E27FC236}">
                <a16:creationId xmlns:a16="http://schemas.microsoft.com/office/drawing/2014/main" id="{BB7F43E6-E46B-8C68-52EB-E72C2AA50934}"/>
              </a:ext>
            </a:extLst>
          </p:cNvPr>
          <p:cNvGraphicFramePr>
            <a:graphicFrameLocks noGrp="1"/>
          </p:cNvGraphicFramePr>
          <p:nvPr>
            <p:ph idx="1"/>
            <p:extLst>
              <p:ext uri="{D42A27DB-BD31-4B8C-83A1-F6EECF244321}">
                <p14:modId xmlns:p14="http://schemas.microsoft.com/office/powerpoint/2010/main" val="2969777824"/>
              </p:ext>
            </p:extLst>
          </p:nvPr>
        </p:nvGraphicFramePr>
        <p:xfrm>
          <a:off x="406399" y="1825624"/>
          <a:ext cx="10827657" cy="4667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7667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CBEAD-3962-C41C-5A45-BDCAB30ACB8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78E9786-391B-DE06-B046-0EEC501E1BCF}"/>
              </a:ext>
            </a:extLst>
          </p:cNvPr>
          <p:cNvSpPr/>
          <p:nvPr/>
        </p:nvSpPr>
        <p:spPr>
          <a:xfrm>
            <a:off x="0" y="151008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3C9F6786-66A5-50FE-936A-EB79BE489491}"/>
              </a:ext>
            </a:extLst>
          </p:cNvPr>
          <p:cNvSpPr>
            <a:spLocks noGrp="1"/>
          </p:cNvSpPr>
          <p:nvPr>
            <p:ph type="title"/>
          </p:nvPr>
        </p:nvSpPr>
        <p:spPr>
          <a:xfrm>
            <a:off x="612732" y="408780"/>
            <a:ext cx="9662652" cy="821998"/>
          </a:xfrm>
        </p:spPr>
        <p:txBody>
          <a:bodyPr>
            <a:normAutofit/>
          </a:bodyPr>
          <a:lstStyle/>
          <a:p>
            <a:r>
              <a:rPr lang="en-US"/>
              <a:t>FinOps Overview</a:t>
            </a:r>
          </a:p>
        </p:txBody>
      </p:sp>
      <p:sp>
        <p:nvSpPr>
          <p:cNvPr id="3" name="Content Placeholder 2">
            <a:extLst>
              <a:ext uri="{FF2B5EF4-FFF2-40B4-BE49-F238E27FC236}">
                <a16:creationId xmlns:a16="http://schemas.microsoft.com/office/drawing/2014/main" id="{C34D7ABC-25FF-DE07-3C60-54AE8624B9CE}"/>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Dan’l Pierce</a:t>
            </a:r>
          </a:p>
        </p:txBody>
      </p:sp>
      <p:sp>
        <p:nvSpPr>
          <p:cNvPr id="6" name="TextBox 5">
            <a:extLst>
              <a:ext uri="{FF2B5EF4-FFF2-40B4-BE49-F238E27FC236}">
                <a16:creationId xmlns:a16="http://schemas.microsoft.com/office/drawing/2014/main" id="{10E8B3AD-D284-10BF-ADD1-ED6E4A21A9ED}"/>
              </a:ext>
            </a:extLst>
          </p:cNvPr>
          <p:cNvSpPr txBox="1"/>
          <p:nvPr/>
        </p:nvSpPr>
        <p:spPr>
          <a:xfrm>
            <a:off x="815757" y="2341256"/>
            <a:ext cx="9856417"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Funding and Reporting for GitHub Copilot on the Science Cloud</a:t>
            </a:r>
          </a:p>
        </p:txBody>
      </p:sp>
      <p:cxnSp>
        <p:nvCxnSpPr>
          <p:cNvPr id="8" name="Straight Connector 7">
            <a:extLst>
              <a:ext uri="{FF2B5EF4-FFF2-40B4-BE49-F238E27FC236}">
                <a16:creationId xmlns:a16="http://schemas.microsoft.com/office/drawing/2014/main" id="{EA27AD64-96A9-70D5-12EE-4B1EA6D47F20}"/>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6973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7C634-5EB7-D779-E25A-D710A685C907}"/>
              </a:ext>
            </a:extLst>
          </p:cNvPr>
          <p:cNvSpPr>
            <a:spLocks noGrp="1"/>
          </p:cNvSpPr>
          <p:nvPr>
            <p:ph type="title"/>
          </p:nvPr>
        </p:nvSpPr>
        <p:spPr/>
        <p:txBody>
          <a:bodyPr/>
          <a:lstStyle/>
          <a:p>
            <a:r>
              <a:rPr lang="en-US"/>
              <a:t>To Cover</a:t>
            </a:r>
          </a:p>
        </p:txBody>
      </p:sp>
      <p:sp>
        <p:nvSpPr>
          <p:cNvPr id="3" name="Content Placeholder 2">
            <a:extLst>
              <a:ext uri="{FF2B5EF4-FFF2-40B4-BE49-F238E27FC236}">
                <a16:creationId xmlns:a16="http://schemas.microsoft.com/office/drawing/2014/main" id="{CABBF910-37F6-B4B6-7051-949627A0A59B}"/>
              </a:ext>
            </a:extLst>
          </p:cNvPr>
          <p:cNvSpPr>
            <a:spLocks noGrp="1"/>
          </p:cNvSpPr>
          <p:nvPr>
            <p:ph idx="1"/>
          </p:nvPr>
        </p:nvSpPr>
        <p:spPr/>
        <p:txBody>
          <a:bodyPr vert="horz" lIns="91440" tIns="45720" rIns="91440" bIns="45720" rtlCol="0" anchor="t">
            <a:normAutofit/>
          </a:bodyPr>
          <a:lstStyle/>
          <a:p>
            <a:r>
              <a:rPr lang="en-US" dirty="0">
                <a:latin typeface="Calibri"/>
                <a:ea typeface="Calibri"/>
                <a:cs typeface="Calibri"/>
              </a:rPr>
              <a:t>Subscription Tiers </a:t>
            </a:r>
          </a:p>
          <a:p>
            <a:r>
              <a:rPr lang="en-US" dirty="0">
                <a:latin typeface="Calibri"/>
                <a:ea typeface="Calibri"/>
                <a:cs typeface="Calibri"/>
              </a:rPr>
              <a:t>Funding and reporting</a:t>
            </a:r>
          </a:p>
          <a:p>
            <a:r>
              <a:rPr lang="en-US" dirty="0"/>
              <a:t>Obligation requirements</a:t>
            </a:r>
          </a:p>
          <a:p>
            <a:r>
              <a:rPr lang="en-US" dirty="0">
                <a:latin typeface="Calibri"/>
                <a:ea typeface="Calibri"/>
                <a:cs typeface="Calibri"/>
              </a:rPr>
              <a:t>April 1 billing start for existing customers.</a:t>
            </a:r>
            <a:endParaRPr lang="en-US" dirty="0">
              <a:ea typeface="Calibri"/>
            </a:endParaRPr>
          </a:p>
          <a:p>
            <a:r>
              <a:rPr lang="en-US" dirty="0">
                <a:latin typeface="Calibri"/>
                <a:ea typeface="Calibri"/>
                <a:cs typeface="Calibri"/>
              </a:rPr>
              <a:t>What happens when you exceed your funding.</a:t>
            </a:r>
            <a:endParaRPr lang="en-US" dirty="0">
              <a:ea typeface="Calibri"/>
            </a:endParaRPr>
          </a:p>
          <a:p>
            <a:r>
              <a:rPr lang="en-US" dirty="0">
                <a:latin typeface="Calibri"/>
                <a:ea typeface="Calibri"/>
                <a:cs typeface="Calibri"/>
              </a:rPr>
              <a:t>Exceeding Monthly Quotas</a:t>
            </a:r>
          </a:p>
          <a:p>
            <a:r>
              <a:rPr lang="en-US" dirty="0">
                <a:latin typeface="Calibri"/>
                <a:ea typeface="Calibri"/>
                <a:cs typeface="Calibri"/>
              </a:rPr>
              <a:t>1 year commitment</a:t>
            </a:r>
            <a:endParaRPr lang="en-US" dirty="0">
              <a:ea typeface="Calibri"/>
            </a:endParaRPr>
          </a:p>
        </p:txBody>
      </p:sp>
    </p:spTree>
    <p:extLst>
      <p:ext uri="{BB962C8B-B14F-4D97-AF65-F5344CB8AC3E}">
        <p14:creationId xmlns:p14="http://schemas.microsoft.com/office/powerpoint/2010/main" val="3512729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2B567-B4BE-BB4E-5B0D-28283D46DE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A30CA6-F6DE-1080-CD5B-EE5E68F19526}"/>
              </a:ext>
            </a:extLst>
          </p:cNvPr>
          <p:cNvSpPr>
            <a:spLocks noGrp="1"/>
          </p:cNvSpPr>
          <p:nvPr>
            <p:ph type="title"/>
          </p:nvPr>
        </p:nvSpPr>
        <p:spPr/>
        <p:txBody>
          <a:bodyPr/>
          <a:lstStyle/>
          <a:p>
            <a:r>
              <a:rPr lang="en-US">
                <a:latin typeface="Calibri"/>
                <a:ea typeface="Calibri"/>
                <a:cs typeface="Calibri"/>
              </a:rPr>
              <a:t>Subscription Tiers: Pricing</a:t>
            </a:r>
            <a:endParaRPr lang="en-US"/>
          </a:p>
        </p:txBody>
      </p:sp>
      <p:sp>
        <p:nvSpPr>
          <p:cNvPr id="5" name="Rectangle 4">
            <a:extLst>
              <a:ext uri="{FF2B5EF4-FFF2-40B4-BE49-F238E27FC236}">
                <a16:creationId xmlns:a16="http://schemas.microsoft.com/office/drawing/2014/main" id="{2488F925-C9A6-6D44-DE6D-87ADE953AB61}"/>
              </a:ext>
            </a:extLst>
          </p:cNvPr>
          <p:cNvSpPr/>
          <p:nvPr/>
        </p:nvSpPr>
        <p:spPr>
          <a:xfrm>
            <a:off x="12192" y="1479601"/>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aphicFrame>
        <p:nvGraphicFramePr>
          <p:cNvPr id="9" name="Table 8">
            <a:extLst>
              <a:ext uri="{FF2B5EF4-FFF2-40B4-BE49-F238E27FC236}">
                <a16:creationId xmlns:a16="http://schemas.microsoft.com/office/drawing/2014/main" id="{EB097642-E598-8AAE-3797-2217A1E793BD}"/>
              </a:ext>
            </a:extLst>
          </p:cNvPr>
          <p:cNvGraphicFramePr>
            <a:graphicFrameLocks noGrp="1"/>
          </p:cNvGraphicFramePr>
          <p:nvPr>
            <p:extLst>
              <p:ext uri="{D42A27DB-BD31-4B8C-83A1-F6EECF244321}">
                <p14:modId xmlns:p14="http://schemas.microsoft.com/office/powerpoint/2010/main" val="2638651750"/>
              </p:ext>
            </p:extLst>
          </p:nvPr>
        </p:nvGraphicFramePr>
        <p:xfrm>
          <a:off x="302810" y="2317475"/>
          <a:ext cx="11349683" cy="2684968"/>
        </p:xfrm>
        <a:graphic>
          <a:graphicData uri="http://schemas.openxmlformats.org/drawingml/2006/table">
            <a:tbl>
              <a:tblPr bandRow="1">
                <a:tableStyleId>{5940675A-B579-460E-94D1-54222C63F5DA}</a:tableStyleId>
              </a:tblPr>
              <a:tblGrid>
                <a:gridCol w="1993878">
                  <a:extLst>
                    <a:ext uri="{9D8B030D-6E8A-4147-A177-3AD203B41FA5}">
                      <a16:colId xmlns:a16="http://schemas.microsoft.com/office/drawing/2014/main" val="1031439232"/>
                    </a:ext>
                  </a:extLst>
                </a:gridCol>
                <a:gridCol w="4785321">
                  <a:extLst>
                    <a:ext uri="{9D8B030D-6E8A-4147-A177-3AD203B41FA5}">
                      <a16:colId xmlns:a16="http://schemas.microsoft.com/office/drawing/2014/main" val="719736664"/>
                    </a:ext>
                  </a:extLst>
                </a:gridCol>
                <a:gridCol w="4570484">
                  <a:extLst>
                    <a:ext uri="{9D8B030D-6E8A-4147-A177-3AD203B41FA5}">
                      <a16:colId xmlns:a16="http://schemas.microsoft.com/office/drawing/2014/main" val="3612897102"/>
                    </a:ext>
                  </a:extLst>
                </a:gridCol>
              </a:tblGrid>
              <a:tr h="196443">
                <a:tc>
                  <a:txBody>
                    <a:bodyPr/>
                    <a:lstStyle/>
                    <a:p>
                      <a:pPr marL="0" marR="0" algn="ctr">
                        <a:buNone/>
                      </a:pPr>
                      <a:r>
                        <a:rPr lang="en-US" sz="2000" b="1">
                          <a:solidFill>
                            <a:schemeClr val="tx1"/>
                          </a:solidFill>
                          <a:effectLst/>
                        </a:rPr>
                        <a:t>Option</a:t>
                      </a:r>
                    </a:p>
                  </a:txBody>
                  <a:tcPr marL="68580" marR="68580" marT="0" marB="0">
                    <a:solidFill>
                      <a:schemeClr val="bg1"/>
                    </a:solidFill>
                  </a:tcPr>
                </a:tc>
                <a:tc>
                  <a:txBody>
                    <a:bodyPr/>
                    <a:lstStyle/>
                    <a:p>
                      <a:pPr marL="0" marR="0" algn="ctr">
                        <a:buNone/>
                      </a:pPr>
                      <a:r>
                        <a:rPr lang="en-US" sz="2000" b="1">
                          <a:solidFill>
                            <a:schemeClr val="tx1"/>
                          </a:solidFill>
                          <a:effectLst/>
                        </a:rPr>
                        <a:t>Configuration</a:t>
                      </a:r>
                    </a:p>
                  </a:txBody>
                  <a:tcPr marL="68580" marR="68580" marT="0" marB="0">
                    <a:solidFill>
                      <a:schemeClr val="bg1"/>
                    </a:solidFill>
                  </a:tcPr>
                </a:tc>
                <a:tc>
                  <a:txBody>
                    <a:bodyPr/>
                    <a:lstStyle/>
                    <a:p>
                      <a:pPr marL="0" marR="0" algn="ctr">
                        <a:buNone/>
                      </a:pPr>
                      <a:r>
                        <a:rPr lang="en-US" sz="2000" b="1" dirty="0">
                          <a:solidFill>
                            <a:schemeClr val="tx1"/>
                          </a:solidFill>
                          <a:effectLst/>
                        </a:rPr>
                        <a:t>Annual Cost per User</a:t>
                      </a:r>
                    </a:p>
                  </a:txBody>
                  <a:tcPr marL="68580" marR="68580" marT="0" marB="0">
                    <a:solidFill>
                      <a:schemeClr val="bg1"/>
                    </a:solidFill>
                  </a:tcPr>
                </a:tc>
                <a:extLst>
                  <a:ext uri="{0D108BD9-81ED-4DB2-BD59-A6C34878D82A}">
                    <a16:rowId xmlns:a16="http://schemas.microsoft.com/office/drawing/2014/main" val="2348354808"/>
                  </a:ext>
                </a:extLst>
              </a:tr>
              <a:tr h="212814">
                <a:tc>
                  <a:txBody>
                    <a:bodyPr/>
                    <a:lstStyle/>
                    <a:p>
                      <a:pPr marL="0" marR="0" algn="ctr">
                        <a:buNone/>
                      </a:pPr>
                      <a:r>
                        <a:rPr lang="en-US" sz="1600">
                          <a:solidFill>
                            <a:schemeClr val="tx1"/>
                          </a:solidFill>
                          <a:effectLst/>
                        </a:rPr>
                        <a:t>Option 1</a:t>
                      </a:r>
                    </a:p>
                  </a:txBody>
                  <a:tcPr marL="68580" marR="68580" marT="0" marB="0">
                    <a:solidFill>
                      <a:schemeClr val="bg1"/>
                    </a:solidFill>
                  </a:tcPr>
                </a:tc>
                <a:tc>
                  <a:txBody>
                    <a:bodyPr/>
                    <a:lstStyle/>
                    <a:p>
                      <a:pPr marL="0" marR="0" algn="ctr">
                        <a:buNone/>
                      </a:pPr>
                      <a:r>
                        <a:rPr lang="en-US" sz="1600">
                          <a:solidFill>
                            <a:schemeClr val="tx1"/>
                          </a:solidFill>
                          <a:effectLst/>
                        </a:rPr>
                        <a:t>Copilot Business only</a:t>
                      </a:r>
                    </a:p>
                  </a:txBody>
                  <a:tcPr marL="68580" marR="68580" marT="0" marB="0">
                    <a:solidFill>
                      <a:schemeClr val="bg1"/>
                    </a:solidFill>
                  </a:tcPr>
                </a:tc>
                <a:tc>
                  <a:txBody>
                    <a:bodyPr/>
                    <a:lstStyle/>
                    <a:p>
                      <a:pPr marL="0" marR="0" algn="ctr">
                        <a:buNone/>
                      </a:pPr>
                      <a:r>
                        <a:rPr lang="en-US" sz="1600">
                          <a:solidFill>
                            <a:schemeClr val="tx1"/>
                          </a:solidFill>
                          <a:effectLst/>
                        </a:rPr>
                        <a:t>$240</a:t>
                      </a:r>
                    </a:p>
                  </a:txBody>
                  <a:tcPr marL="68580" marR="68580" marT="0" marB="0">
                    <a:solidFill>
                      <a:schemeClr val="bg1"/>
                    </a:solidFill>
                  </a:tcPr>
                </a:tc>
                <a:extLst>
                  <a:ext uri="{0D108BD9-81ED-4DB2-BD59-A6C34878D82A}">
                    <a16:rowId xmlns:a16="http://schemas.microsoft.com/office/drawing/2014/main" val="716474437"/>
                  </a:ext>
                </a:extLst>
              </a:tr>
              <a:tr h="335592">
                <a:tc>
                  <a:txBody>
                    <a:bodyPr/>
                    <a:lstStyle/>
                    <a:p>
                      <a:pPr marL="0" marR="0" algn="ctr" defTabSz="914400" rtl="0" eaLnBrk="1" latinLnBrk="0" hangingPunct="1">
                        <a:buNone/>
                      </a:pPr>
                      <a:r>
                        <a:rPr lang="en-US" sz="1600" kern="1200">
                          <a:solidFill>
                            <a:schemeClr val="tx1"/>
                          </a:solidFill>
                          <a:effectLst/>
                          <a:latin typeface="+mn-lt"/>
                          <a:ea typeface="+mn-ea"/>
                          <a:cs typeface="+mn-cs"/>
                        </a:rPr>
                        <a:t>Option 2</a:t>
                      </a:r>
                    </a:p>
                  </a:txBody>
                  <a:tcPr marL="68580" marR="68580" marT="0" marB="0">
                    <a:solidFill>
                      <a:schemeClr val="accent6">
                        <a:lumMod val="40000"/>
                        <a:lumOff val="60000"/>
                      </a:schemeClr>
                    </a:solidFill>
                  </a:tcPr>
                </a:tc>
                <a:tc>
                  <a:txBody>
                    <a:bodyPr/>
                    <a:lstStyle/>
                    <a:p>
                      <a:pPr marL="0" marR="0" algn="ctr" defTabSz="914400" rtl="0" eaLnBrk="1" latinLnBrk="0" hangingPunct="1">
                        <a:buNone/>
                      </a:pPr>
                      <a:r>
                        <a:rPr lang="en-US" sz="1600" kern="1200">
                          <a:solidFill>
                            <a:schemeClr val="tx1"/>
                          </a:solidFill>
                          <a:effectLst/>
                          <a:latin typeface="+mn-lt"/>
                          <a:ea typeface="+mn-ea"/>
                          <a:cs typeface="+mn-cs"/>
                        </a:rPr>
                        <a:t>Copilot Business + GitHub Enterprise</a:t>
                      </a:r>
                    </a:p>
                  </a:txBody>
                  <a:tcPr marL="68580" marR="68580" marT="0" marB="0">
                    <a:solidFill>
                      <a:schemeClr val="accent6">
                        <a:lumMod val="40000"/>
                        <a:lumOff val="60000"/>
                      </a:schemeClr>
                    </a:solidFill>
                  </a:tcPr>
                </a:tc>
                <a:tc>
                  <a:txBody>
                    <a:bodyPr/>
                    <a:lstStyle/>
                    <a:p>
                      <a:pPr marL="0" marR="0" algn="ctr" defTabSz="914400" rtl="0" eaLnBrk="1" latinLnBrk="0" hangingPunct="1">
                        <a:buNone/>
                      </a:pPr>
                      <a:r>
                        <a:rPr lang="en-US" sz="1600" kern="1200">
                          <a:solidFill>
                            <a:schemeClr val="tx1"/>
                          </a:solidFill>
                          <a:effectLst/>
                          <a:latin typeface="+mn-lt"/>
                          <a:ea typeface="+mn-ea"/>
                          <a:cs typeface="+mn-cs"/>
                        </a:rPr>
                        <a:t>$505</a:t>
                      </a:r>
                    </a:p>
                  </a:txBody>
                  <a:tcPr marL="68580" marR="68580" marT="0" marB="0">
                    <a:solidFill>
                      <a:schemeClr val="accent6">
                        <a:lumMod val="40000"/>
                        <a:lumOff val="60000"/>
                      </a:schemeClr>
                    </a:solidFill>
                  </a:tcPr>
                </a:tc>
                <a:extLst>
                  <a:ext uri="{0D108BD9-81ED-4DB2-BD59-A6C34878D82A}">
                    <a16:rowId xmlns:a16="http://schemas.microsoft.com/office/drawing/2014/main" val="3722799289"/>
                  </a:ext>
                </a:extLst>
              </a:tr>
              <a:tr h="335592">
                <a:tc>
                  <a:txBody>
                    <a:bodyPr/>
                    <a:lstStyle/>
                    <a:p>
                      <a:pPr marL="0" marR="0" algn="ctr">
                        <a:buNone/>
                      </a:pPr>
                      <a:r>
                        <a:rPr lang="en-US" sz="1600">
                          <a:solidFill>
                            <a:schemeClr val="tx1"/>
                          </a:solidFill>
                          <a:effectLst/>
                        </a:rPr>
                        <a:t>Option 3</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a:t>
                      </a:r>
                    </a:p>
                  </a:txBody>
                  <a:tcPr marL="68580" marR="68580" marT="0" marB="0">
                    <a:solidFill>
                      <a:schemeClr val="bg1"/>
                    </a:solidFill>
                  </a:tcPr>
                </a:tc>
                <a:tc>
                  <a:txBody>
                    <a:bodyPr/>
                    <a:lstStyle/>
                    <a:p>
                      <a:pPr marL="0" marR="0" algn="ctr">
                        <a:buNone/>
                      </a:pPr>
                      <a:r>
                        <a:rPr lang="en-US" sz="1600">
                          <a:solidFill>
                            <a:schemeClr val="tx1"/>
                          </a:solidFill>
                          <a:effectLst/>
                        </a:rPr>
                        <a:t>$760</a:t>
                      </a:r>
                    </a:p>
                  </a:txBody>
                  <a:tcPr marL="68580" marR="68580" marT="0" marB="0">
                    <a:solidFill>
                      <a:schemeClr val="bg1"/>
                    </a:solidFill>
                  </a:tcPr>
                </a:tc>
                <a:extLst>
                  <a:ext uri="{0D108BD9-81ED-4DB2-BD59-A6C34878D82A}">
                    <a16:rowId xmlns:a16="http://schemas.microsoft.com/office/drawing/2014/main" val="3150753207"/>
                  </a:ext>
                </a:extLst>
              </a:tr>
              <a:tr h="679368">
                <a:tc>
                  <a:txBody>
                    <a:bodyPr/>
                    <a:lstStyle/>
                    <a:p>
                      <a:pPr marL="0" marR="0" algn="ctr">
                        <a:buNone/>
                      </a:pPr>
                      <a:r>
                        <a:rPr lang="en-US" sz="1600">
                          <a:solidFill>
                            <a:schemeClr val="tx1"/>
                          </a:solidFill>
                          <a:effectLst/>
                        </a:rPr>
                        <a:t>Option 2 + Sec</a:t>
                      </a:r>
                    </a:p>
                  </a:txBody>
                  <a:tcPr marL="68580" marR="68580" marT="0" marB="0">
                    <a:solidFill>
                      <a:schemeClr val="bg1"/>
                    </a:solidFill>
                  </a:tcPr>
                </a:tc>
                <a:tc>
                  <a:txBody>
                    <a:bodyPr/>
                    <a:lstStyle/>
                    <a:p>
                      <a:pPr marL="0" marR="0" algn="ctr">
                        <a:buNone/>
                      </a:pPr>
                      <a:r>
                        <a:rPr lang="en-US" sz="1600">
                          <a:solidFill>
                            <a:schemeClr val="tx1"/>
                          </a:solidFill>
                          <a:effectLst/>
                        </a:rPr>
                        <a:t>Copilot Business + GitHub Enterprise + Code Security + Secret Protection</a:t>
                      </a:r>
                      <a:endParaRPr lang="en-US"/>
                    </a:p>
                  </a:txBody>
                  <a:tcPr marL="68580" marR="68580" marT="0" marB="0">
                    <a:solidFill>
                      <a:schemeClr val="bg1"/>
                    </a:solidFill>
                  </a:tcPr>
                </a:tc>
                <a:tc>
                  <a:txBody>
                    <a:bodyPr/>
                    <a:lstStyle/>
                    <a:p>
                      <a:pPr marL="0" marR="0" algn="ctr">
                        <a:buNone/>
                      </a:pPr>
                      <a:r>
                        <a:rPr lang="en-US" sz="1600">
                          <a:solidFill>
                            <a:schemeClr val="tx1"/>
                          </a:solidFill>
                          <a:effectLst/>
                        </a:rPr>
                        <a:t>$1,125</a:t>
                      </a:r>
                    </a:p>
                  </a:txBody>
                  <a:tcPr marL="68580" marR="68580" marT="0" marB="0">
                    <a:solidFill>
                      <a:schemeClr val="bg1"/>
                    </a:solidFill>
                  </a:tcPr>
                </a:tc>
                <a:extLst>
                  <a:ext uri="{0D108BD9-81ED-4DB2-BD59-A6C34878D82A}">
                    <a16:rowId xmlns:a16="http://schemas.microsoft.com/office/drawing/2014/main" val="1376774780"/>
                  </a:ext>
                </a:extLst>
              </a:tr>
              <a:tr h="785776">
                <a:tc>
                  <a:txBody>
                    <a:bodyPr/>
                    <a:lstStyle/>
                    <a:p>
                      <a:pPr marL="0" marR="0" algn="ctr">
                        <a:buNone/>
                      </a:pPr>
                      <a:r>
                        <a:rPr lang="en-US" sz="1600">
                          <a:solidFill>
                            <a:schemeClr val="tx1"/>
                          </a:solidFill>
                          <a:effectLst/>
                        </a:rPr>
                        <a:t>Option 3 + Sec</a:t>
                      </a:r>
                    </a:p>
                  </a:txBody>
                  <a:tcPr marL="68580" marR="68580" marT="0" marB="0">
                    <a:solidFill>
                      <a:schemeClr val="bg1"/>
                    </a:solidFill>
                  </a:tcPr>
                </a:tc>
                <a:tc>
                  <a:txBody>
                    <a:bodyPr/>
                    <a:lstStyle/>
                    <a:p>
                      <a:pPr marL="0" marR="0" algn="ctr">
                        <a:buNone/>
                      </a:pPr>
                      <a:r>
                        <a:rPr lang="en-US" sz="1600">
                          <a:solidFill>
                            <a:schemeClr val="tx1"/>
                          </a:solidFill>
                          <a:effectLst/>
                        </a:rPr>
                        <a:t>Copilot Enterprise + GitHub Enterprise + Code Security + Secret Protection</a:t>
                      </a:r>
                      <a:endParaRPr lang="en-US"/>
                    </a:p>
                  </a:txBody>
                  <a:tcPr marL="68580" marR="68580" marT="0" marB="0">
                    <a:solidFill>
                      <a:schemeClr val="bg1"/>
                    </a:solidFill>
                  </a:tcPr>
                </a:tc>
                <a:tc>
                  <a:txBody>
                    <a:bodyPr/>
                    <a:lstStyle/>
                    <a:p>
                      <a:pPr marL="0" marR="0" algn="ctr">
                        <a:buNone/>
                      </a:pPr>
                      <a:r>
                        <a:rPr lang="en-US" sz="1600" dirty="0">
                          <a:solidFill>
                            <a:schemeClr val="tx1"/>
                          </a:solidFill>
                          <a:effectLst/>
                        </a:rPr>
                        <a:t>$1,380</a:t>
                      </a:r>
                    </a:p>
                  </a:txBody>
                  <a:tcPr marL="68580" marR="68580" marT="0" marB="0">
                    <a:solidFill>
                      <a:schemeClr val="bg1"/>
                    </a:solidFill>
                  </a:tcPr>
                </a:tc>
                <a:extLst>
                  <a:ext uri="{0D108BD9-81ED-4DB2-BD59-A6C34878D82A}">
                    <a16:rowId xmlns:a16="http://schemas.microsoft.com/office/drawing/2014/main" val="4122015217"/>
                  </a:ext>
                </a:extLst>
              </a:tr>
            </a:tbl>
          </a:graphicData>
        </a:graphic>
      </p:graphicFrame>
      <p:sp>
        <p:nvSpPr>
          <p:cNvPr id="13" name="TextBox 12">
            <a:extLst>
              <a:ext uri="{FF2B5EF4-FFF2-40B4-BE49-F238E27FC236}">
                <a16:creationId xmlns:a16="http://schemas.microsoft.com/office/drawing/2014/main" id="{1E9C5728-E822-4CB7-5AEA-042E22EE4D9E}"/>
              </a:ext>
            </a:extLst>
          </p:cNvPr>
          <p:cNvSpPr txBox="1"/>
          <p:nvPr/>
        </p:nvSpPr>
        <p:spPr>
          <a:xfrm>
            <a:off x="304800" y="5349240"/>
            <a:ext cx="1133856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0" i="1" u="none" strike="noStrike">
                <a:solidFill>
                  <a:srgbClr val="FFFFFF"/>
                </a:solidFill>
                <a:latin typeface="Aptos"/>
                <a:ea typeface="Aptos"/>
                <a:cs typeface="Aptos"/>
              </a:rPr>
              <a:t>Annual costs reflect a </a:t>
            </a:r>
            <a:r>
              <a:rPr lang="en-US" sz="2400" i="1">
                <a:solidFill>
                  <a:srgbClr val="FFFFFF"/>
                </a:solidFill>
                <a:latin typeface="Aptos"/>
                <a:ea typeface="Aptos"/>
                <a:cs typeface="Aptos"/>
              </a:rPr>
              <a:t>~5</a:t>
            </a:r>
            <a:r>
              <a:rPr lang="en-US" sz="2400" b="0" i="1" u="none" strike="noStrike">
                <a:solidFill>
                  <a:srgbClr val="FFFFFF"/>
                </a:solidFill>
                <a:latin typeface="Aptos"/>
                <a:ea typeface="Aptos"/>
                <a:cs typeface="Aptos"/>
              </a:rPr>
              <a:t> CCS and Science Cloud overhead fee applied to the base vendor licensing cost, per user.</a:t>
            </a:r>
            <a:endParaRPr lang="en-US" sz="2400">
              <a:solidFill>
                <a:srgbClr val="FFFFFF"/>
              </a:solidFill>
            </a:endParaRPr>
          </a:p>
          <a:p>
            <a:pPr algn="ctr"/>
            <a:endParaRPr lang="en-US" sz="2400">
              <a:solidFill>
                <a:srgbClr val="FFFFFF"/>
              </a:solidFill>
            </a:endParaRPr>
          </a:p>
        </p:txBody>
      </p:sp>
    </p:spTree>
    <p:extLst>
      <p:ext uri="{BB962C8B-B14F-4D97-AF65-F5344CB8AC3E}">
        <p14:creationId xmlns:p14="http://schemas.microsoft.com/office/powerpoint/2010/main" val="4014240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1512E-BA4E-7F63-E3C5-31D2B1A782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275B0B-9D32-DF67-8B67-A0F9982F31B5}"/>
              </a:ext>
            </a:extLst>
          </p:cNvPr>
          <p:cNvSpPr>
            <a:spLocks noGrp="1"/>
          </p:cNvSpPr>
          <p:nvPr>
            <p:ph type="title"/>
          </p:nvPr>
        </p:nvSpPr>
        <p:spPr/>
        <p:txBody>
          <a:bodyPr/>
          <a:lstStyle/>
          <a:p>
            <a:r>
              <a:rPr lang="en-US">
                <a:latin typeface="Calibri"/>
                <a:ea typeface="Calibri"/>
                <a:cs typeface="Calibri"/>
              </a:rPr>
              <a:t>Funding &amp; Reporting</a:t>
            </a:r>
            <a:endParaRPr lang="en-US"/>
          </a:p>
        </p:txBody>
      </p:sp>
      <p:sp>
        <p:nvSpPr>
          <p:cNvPr id="3" name="Content Placeholder 2">
            <a:extLst>
              <a:ext uri="{FF2B5EF4-FFF2-40B4-BE49-F238E27FC236}">
                <a16:creationId xmlns:a16="http://schemas.microsoft.com/office/drawing/2014/main" id="{C08BA6EA-6F1E-A8DD-B65D-96E481EDDB54}"/>
              </a:ext>
            </a:extLst>
          </p:cNvPr>
          <p:cNvSpPr>
            <a:spLocks noGrp="1"/>
          </p:cNvSpPr>
          <p:nvPr>
            <p:ph idx="1"/>
          </p:nvPr>
        </p:nvSpPr>
        <p:spPr>
          <a:xfrm>
            <a:off x="838200" y="1825625"/>
            <a:ext cx="10515600" cy="4653262"/>
          </a:xfrm>
        </p:spPr>
        <p:txBody>
          <a:bodyPr vert="horz" lIns="91440" tIns="45720" rIns="91440" bIns="45720" rtlCol="0" anchor="t">
            <a:normAutofit fontScale="85000" lnSpcReduction="10000"/>
          </a:bodyPr>
          <a:lstStyle/>
          <a:p>
            <a:r>
              <a:rPr lang="en-US" dirty="0">
                <a:latin typeface="Calibri"/>
                <a:ea typeface="Calibri"/>
                <a:cs typeface="Calibri"/>
              </a:rPr>
              <a:t>1 Year subscription is required, exceptions require exceptional requirements.</a:t>
            </a:r>
          </a:p>
          <a:p>
            <a:r>
              <a:rPr lang="en-US" dirty="0">
                <a:latin typeface="Calibri"/>
                <a:ea typeface="Calibri"/>
                <a:cs typeface="Calibri"/>
              </a:rPr>
              <a:t>Funds need to be moved to Ames to be obligated to the Science Cloud on Azure. This usually requires a Resource Analyst (RA) to move funds between Centers.</a:t>
            </a:r>
          </a:p>
          <a:p>
            <a:r>
              <a:rPr lang="en-US" dirty="0">
                <a:latin typeface="Calibri"/>
                <a:ea typeface="Calibri"/>
                <a:cs typeface="Calibri"/>
              </a:rPr>
              <a:t>A Financial reporting dashboard is in development for regular checking on status, in the interim monthly reports will be provided to the Organizational lead (this is the same role as the PI for other Science Cloud Projects). Alerts will be provided when funds unable to support 3 future months are not available.</a:t>
            </a:r>
            <a:endParaRPr lang="en-US" dirty="0"/>
          </a:p>
          <a:p>
            <a:r>
              <a:rPr lang="en-US" dirty="0">
                <a:latin typeface="Calibri"/>
                <a:ea typeface="Calibri"/>
                <a:cs typeface="Calibri"/>
              </a:rPr>
              <a:t>An organization will not be allowed to go in arrears. Subscriptions will be stopped if there are not adequate funds.</a:t>
            </a:r>
            <a:endParaRPr lang="en-US" dirty="0">
              <a:ea typeface="Calibri"/>
            </a:endParaRPr>
          </a:p>
          <a:p>
            <a:r>
              <a:rPr lang="en-US" dirty="0">
                <a:latin typeface="Calibri"/>
                <a:ea typeface="Calibri"/>
                <a:cs typeface="Calibri"/>
              </a:rPr>
              <a:t>If you want to end your subscription before 1 year that will be possible. If there is a known end date for the subscription, we will work with you.</a:t>
            </a:r>
            <a:r>
              <a:rPr lang="en-US" sz="1400" dirty="0">
                <a:latin typeface="Calibri"/>
                <a:ea typeface="Calibri"/>
                <a:cs typeface="Calibri"/>
              </a:rPr>
              <a:t> </a:t>
            </a:r>
          </a:p>
          <a:p>
            <a:r>
              <a:rPr lang="en-US" dirty="0">
                <a:latin typeface="Calibri"/>
                <a:ea typeface="Calibri"/>
                <a:cs typeface="Calibri"/>
              </a:rPr>
              <a:t>We intend to do all we can to prevent any funds remaining obligated if there is no intent to use those funds for subscriptions. This will also require an RA to assist.</a:t>
            </a:r>
            <a:endParaRPr lang="en-US" dirty="0">
              <a:ea typeface="Calibri"/>
            </a:endParaRPr>
          </a:p>
        </p:txBody>
      </p:sp>
    </p:spTree>
    <p:extLst>
      <p:ext uri="{BB962C8B-B14F-4D97-AF65-F5344CB8AC3E}">
        <p14:creationId xmlns:p14="http://schemas.microsoft.com/office/powerpoint/2010/main" val="1427478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AB352-01F1-44E2-B31A-430F720FB1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AEC8E9-0736-AAAE-C902-CA4C03A071D2}"/>
              </a:ext>
            </a:extLst>
          </p:cNvPr>
          <p:cNvSpPr>
            <a:spLocks noGrp="1"/>
          </p:cNvSpPr>
          <p:nvPr>
            <p:ph type="title"/>
          </p:nvPr>
        </p:nvSpPr>
        <p:spPr/>
        <p:txBody>
          <a:bodyPr/>
          <a:lstStyle/>
          <a:p>
            <a:r>
              <a:rPr lang="en-US">
                <a:latin typeface="Calibri"/>
                <a:ea typeface="Calibri"/>
                <a:cs typeface="Calibri"/>
              </a:rPr>
              <a:t>Funding &amp; Reporting</a:t>
            </a:r>
            <a:endParaRPr lang="en-US"/>
          </a:p>
        </p:txBody>
      </p:sp>
      <p:sp>
        <p:nvSpPr>
          <p:cNvPr id="3" name="Content Placeholder 2">
            <a:extLst>
              <a:ext uri="{FF2B5EF4-FFF2-40B4-BE49-F238E27FC236}">
                <a16:creationId xmlns:a16="http://schemas.microsoft.com/office/drawing/2014/main" id="{E2F77468-A07D-FF21-3E35-11221F9BFA94}"/>
              </a:ext>
            </a:extLst>
          </p:cNvPr>
          <p:cNvSpPr>
            <a:spLocks noGrp="1"/>
          </p:cNvSpPr>
          <p:nvPr>
            <p:ph idx="1"/>
          </p:nvPr>
        </p:nvSpPr>
        <p:spPr>
          <a:xfrm>
            <a:off x="838200" y="1825625"/>
            <a:ext cx="10515600" cy="4653262"/>
          </a:xfrm>
        </p:spPr>
        <p:txBody>
          <a:bodyPr vert="horz" lIns="91440" tIns="45720" rIns="91440" bIns="45720" rtlCol="0" anchor="t">
            <a:normAutofit/>
          </a:bodyPr>
          <a:lstStyle/>
          <a:p>
            <a:r>
              <a:rPr lang="en-US">
                <a:latin typeface="Calibri"/>
                <a:ea typeface="Calibri"/>
                <a:cs typeface="Calibri"/>
              </a:rPr>
              <a:t>April 1 billing start for existing customers (even if onboarded later in April)</a:t>
            </a:r>
            <a:endParaRPr lang="en-US"/>
          </a:p>
          <a:p>
            <a:r>
              <a:rPr lang="en-US">
                <a:latin typeface="Calibri"/>
                <a:ea typeface="Calibri"/>
                <a:cs typeface="Calibri"/>
              </a:rPr>
              <a:t>Can you suspend your subscription for a couple of weeks? No, GitHub subscriptions operate on a monthly cycle.</a:t>
            </a:r>
          </a:p>
          <a:p>
            <a:r>
              <a:rPr lang="en-US">
                <a:latin typeface="Calibri"/>
                <a:ea typeface="Calibri"/>
                <a:cs typeface="Calibri"/>
              </a:rPr>
              <a:t>Exceeding your Quota:</a:t>
            </a:r>
          </a:p>
          <a:p>
            <a:pPr lvl="1"/>
            <a:r>
              <a:rPr lang="en-US">
                <a:latin typeface="Calibri"/>
                <a:ea typeface="Calibri"/>
                <a:cs typeface="Calibri"/>
              </a:rPr>
              <a:t>Subscription is not stopped from exceeding Quota</a:t>
            </a:r>
          </a:p>
          <a:p>
            <a:pPr lvl="1"/>
            <a:r>
              <a:rPr lang="en-US">
                <a:latin typeface="Calibri"/>
                <a:ea typeface="Calibri"/>
                <a:cs typeface="Calibri"/>
              </a:rPr>
              <a:t>Exceeding Quota incurs costs above the subscription</a:t>
            </a:r>
          </a:p>
          <a:p>
            <a:pPr lvl="1"/>
            <a:r>
              <a:rPr lang="en-US">
                <a:latin typeface="Calibri"/>
                <a:ea typeface="Calibri"/>
                <a:cs typeface="Calibri"/>
              </a:rPr>
              <a:t>These additional costs will reduce the overall funds for subscriptions and will result in the length of the subscription shortening.</a:t>
            </a:r>
          </a:p>
          <a:p>
            <a:pPr lvl="1"/>
            <a:r>
              <a:rPr lang="en-US">
                <a:latin typeface="Calibri"/>
                <a:ea typeface="Calibri"/>
                <a:cs typeface="Calibri"/>
              </a:rPr>
              <a:t>This will be detailed in monthly reports and on the future dashboard.</a:t>
            </a:r>
            <a:endParaRPr lang="en-US">
              <a:ea typeface="Calibri"/>
            </a:endParaRPr>
          </a:p>
        </p:txBody>
      </p:sp>
    </p:spTree>
    <p:extLst>
      <p:ext uri="{BB962C8B-B14F-4D97-AF65-F5344CB8AC3E}">
        <p14:creationId xmlns:p14="http://schemas.microsoft.com/office/powerpoint/2010/main" val="2892787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89A9BC6-E03D-2C8A-14B3-4A5E64CC9695}"/>
              </a:ext>
            </a:extLst>
          </p:cNvPr>
          <p:cNvSpPr/>
          <p:nvPr/>
        </p:nvSpPr>
        <p:spPr>
          <a:xfrm>
            <a:off x="0" y="1497724"/>
            <a:ext cx="12192000" cy="53602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8F136C11-46BD-6395-A430-13E118691081}"/>
              </a:ext>
            </a:extLst>
          </p:cNvPr>
          <p:cNvSpPr>
            <a:spLocks noGrp="1"/>
          </p:cNvSpPr>
          <p:nvPr>
            <p:ph type="title"/>
          </p:nvPr>
        </p:nvSpPr>
        <p:spPr>
          <a:xfrm>
            <a:off x="612732" y="408780"/>
            <a:ext cx="9662652" cy="821998"/>
          </a:xfrm>
        </p:spPr>
        <p:txBody>
          <a:bodyPr>
            <a:normAutofit/>
          </a:bodyPr>
          <a:lstStyle/>
          <a:p>
            <a:r>
              <a:rPr lang="en-US"/>
              <a:t>Technical Overview</a:t>
            </a:r>
          </a:p>
        </p:txBody>
      </p:sp>
      <p:sp>
        <p:nvSpPr>
          <p:cNvPr id="3" name="Content Placeholder 2">
            <a:extLst>
              <a:ext uri="{FF2B5EF4-FFF2-40B4-BE49-F238E27FC236}">
                <a16:creationId xmlns:a16="http://schemas.microsoft.com/office/drawing/2014/main" id="{D99CBC30-0195-98CF-D8D2-14EB48326902}"/>
              </a:ext>
            </a:extLst>
          </p:cNvPr>
          <p:cNvSpPr>
            <a:spLocks noGrp="1"/>
          </p:cNvSpPr>
          <p:nvPr>
            <p:ph idx="1"/>
          </p:nvPr>
        </p:nvSpPr>
        <p:spPr>
          <a:xfrm>
            <a:off x="926925" y="4444809"/>
            <a:ext cx="10515600" cy="4351338"/>
          </a:xfrm>
        </p:spPr>
        <p:txBody>
          <a:bodyPr>
            <a:normAutofit/>
          </a:bodyPr>
          <a:lstStyle/>
          <a:p>
            <a:pPr marL="0" indent="0">
              <a:buNone/>
            </a:pPr>
            <a:r>
              <a:rPr lang="en-US" sz="3200">
                <a:solidFill>
                  <a:schemeClr val="bg1"/>
                </a:solidFill>
              </a:rPr>
              <a:t>Speaker: Aaron Skolnik</a:t>
            </a:r>
          </a:p>
        </p:txBody>
      </p:sp>
      <p:sp>
        <p:nvSpPr>
          <p:cNvPr id="6" name="TextBox 5">
            <a:extLst>
              <a:ext uri="{FF2B5EF4-FFF2-40B4-BE49-F238E27FC236}">
                <a16:creationId xmlns:a16="http://schemas.microsoft.com/office/drawing/2014/main" id="{E1AA8EEF-E744-4376-B316-561589155A16}"/>
              </a:ext>
            </a:extLst>
          </p:cNvPr>
          <p:cNvSpPr txBox="1"/>
          <p:nvPr/>
        </p:nvSpPr>
        <p:spPr>
          <a:xfrm>
            <a:off x="815757" y="2341256"/>
            <a:ext cx="9856417"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prstClr val="white"/>
                </a:solidFill>
                <a:effectLst/>
                <a:uLnTx/>
                <a:uFillTx/>
                <a:latin typeface="Aptos" panose="02110004020202020204"/>
                <a:ea typeface="+mn-ea"/>
                <a:cs typeface="+mn-cs"/>
              </a:rPr>
              <a:t>Accessing GitHub Copilot through the Science Cloud</a:t>
            </a:r>
          </a:p>
        </p:txBody>
      </p:sp>
      <p:cxnSp>
        <p:nvCxnSpPr>
          <p:cNvPr id="8" name="Straight Connector 7">
            <a:extLst>
              <a:ext uri="{FF2B5EF4-FFF2-40B4-BE49-F238E27FC236}">
                <a16:creationId xmlns:a16="http://schemas.microsoft.com/office/drawing/2014/main" id="{FD983FB9-E23D-6743-3EFD-B11B6AE42977}"/>
              </a:ext>
            </a:extLst>
          </p:cNvPr>
          <p:cNvCxnSpPr>
            <a:cxnSpLocks/>
          </p:cNvCxnSpPr>
          <p:nvPr/>
        </p:nvCxnSpPr>
        <p:spPr>
          <a:xfrm>
            <a:off x="926925" y="4177862"/>
            <a:ext cx="9043793" cy="0"/>
          </a:xfrm>
          <a:prstGeom prst="line">
            <a:avLst/>
          </a:prstGeom>
          <a:ln w="53975">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742396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MT-ME White Template">
  <a:themeElements>
    <a:clrScheme name="Custom 4">
      <a:dk1>
        <a:srgbClr val="1C2E3C"/>
      </a:dk1>
      <a:lt1>
        <a:srgbClr val="FFFFFF"/>
      </a:lt1>
      <a:dk2>
        <a:srgbClr val="215071"/>
      </a:dk2>
      <a:lt2>
        <a:srgbClr val="F2F2F2"/>
      </a:lt2>
      <a:accent1>
        <a:srgbClr val="A09C8B"/>
      </a:accent1>
      <a:accent2>
        <a:srgbClr val="FFF3CE"/>
      </a:accent2>
      <a:accent3>
        <a:srgbClr val="1C2E3C"/>
      </a:accent3>
      <a:accent4>
        <a:srgbClr val="DFC478"/>
      </a:accent4>
      <a:accent5>
        <a:srgbClr val="5BA0C2"/>
      </a:accent5>
      <a:accent6>
        <a:srgbClr val="CAD0C0"/>
      </a:accent6>
      <a:hlink>
        <a:srgbClr val="83CFD9"/>
      </a:hlink>
      <a:folHlink>
        <a:srgbClr val="A09C8B"/>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custClrLst>
    <a:custClr name="Extra Dark Gray">
      <a:srgbClr val="2F2F2F"/>
    </a:custClr>
    <a:custClr name="Dark Gray">
      <a:srgbClr val="505050"/>
    </a:custClr>
    <a:custClr name="Mid Gray">
      <a:srgbClr val="737373"/>
    </a:custClr>
    <a:custClr name="Mid Gray 2">
      <a:srgbClr val="929292"/>
    </a:custClr>
    <a:custClr name="Gray">
      <a:srgbClr val="D2D2D2"/>
    </a:custClr>
    <a:custClr name="Light Gray">
      <a:srgbClr val="E6E6E6"/>
    </a:custClr>
    <a:custClr name="Extra Light Gray">
      <a:srgbClr val="F2F2F2"/>
    </a:custClr>
    <a:custClr name="Light Teal">
      <a:srgbClr val="30E5D0"/>
    </a:custClr>
    <a:custClr name="Dark Purple">
      <a:srgbClr val="3B2358"/>
    </a:custClr>
  </a:custClrLst>
  <a:extLst>
    <a:ext uri="{05A4C25C-085E-4340-85A3-A5531E510DB2}">
      <thm15:themeFamily xmlns:thm15="http://schemas.microsoft.com/office/thememl/2012/main" name="SMT-ME Primary Template_03142022.potx" id="{3098A4FD-A2D0-46D7-BB89-2F20A1871481}" vid="{FE80BA8B-636E-4E88-8675-5A234C38E1B5}"/>
    </a:ext>
  </a:extLst>
</a:theme>
</file>

<file path=ppt/theme/theme2.xml><?xml version="1.0" encoding="utf-8"?>
<a:theme xmlns:a="http://schemas.openxmlformats.org/drawingml/2006/main" name="MCEM FY23 ">
  <a:themeElements>
    <a:clrScheme name="MCEM23">
      <a:dk1>
        <a:srgbClr val="000000"/>
      </a:dk1>
      <a:lt1>
        <a:srgbClr val="FFFFFF"/>
      </a:lt1>
      <a:dk2>
        <a:srgbClr val="243A5E"/>
      </a:dk2>
      <a:lt2>
        <a:srgbClr val="E6E6E6"/>
      </a:lt2>
      <a:accent1>
        <a:srgbClr val="0078D4"/>
      </a:accent1>
      <a:accent2>
        <a:srgbClr val="50E6FF"/>
      </a:accent2>
      <a:accent3>
        <a:srgbClr val="8661C5"/>
      </a:accent3>
      <a:accent4>
        <a:srgbClr val="D59DFF"/>
      </a:accent4>
      <a:accent5>
        <a:srgbClr val="107C10"/>
      </a:accent5>
      <a:accent6>
        <a:srgbClr val="9BF00B"/>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lumMod val="75000"/>
          </a:schemeClr>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w="6350">
          <a:solidFill>
            <a:schemeClr val="bg1">
              <a:lumMod val="75000"/>
            </a:schemeClr>
          </a:solidFill>
          <a:prstDash val="dash"/>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extLst>
    <a:ext uri="{05A4C25C-085E-4340-85A3-A5531E510DB2}">
      <thm15:themeFamily xmlns:thm15="http://schemas.microsoft.com/office/thememl/2012/main" name="MCEM_PPT_Master_Template" id="{AD710177-779D-DF44-BD9F-B9A55AD02C81}" vid="{DAA29E4E-B0CE-5343-93DE-475156769ED0}"/>
    </a:ext>
  </a:extLst>
</a:theme>
</file>

<file path=ppt/theme/theme3.xml><?xml version="1.0" encoding="utf-8"?>
<a:theme xmlns:a="http://schemas.openxmlformats.org/drawingml/2006/main" name="4_White Template">
  <a:themeElements>
    <a:clrScheme name="Custom 34">
      <a:dk1>
        <a:srgbClr val="000000"/>
      </a:dk1>
      <a:lt1>
        <a:srgbClr val="FFFFFF"/>
      </a:lt1>
      <a:dk2>
        <a:srgbClr val="091F2C"/>
      </a:dk2>
      <a:lt2>
        <a:srgbClr val="E6E6E6"/>
      </a:lt2>
      <a:accent1>
        <a:srgbClr val="C03BC4"/>
      </a:accent1>
      <a:accent2>
        <a:srgbClr val="225B62"/>
      </a:accent2>
      <a:accent3>
        <a:srgbClr val="B9DCD2"/>
      </a:accent3>
      <a:accent4>
        <a:srgbClr val="D4EC8E"/>
      </a:accent4>
      <a:accent5>
        <a:srgbClr val="463668"/>
      </a:accent5>
      <a:accent6>
        <a:srgbClr val="2A446F"/>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a:noFill/>
          <a:headEnd type="none" w="med" len="med"/>
          <a:tailEnd type="none" w="med" len="med"/>
        </a:ln>
        <a:effectLst/>
      </a:spPr>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defPPr algn="ctr" defTabSz="932472" fontAlgn="base">
          <a:spcBef>
            <a:spcPct val="0"/>
          </a:spcBef>
          <a:spcAft>
            <a:spcPct val="0"/>
          </a:spcAft>
          <a:defRPr sz="1400" err="1">
            <a:gradFill>
              <a:gsLst>
                <a:gs pos="0">
                  <a:srgbClr val="FFFFFF"/>
                </a:gs>
                <a:gs pos="100000">
                  <a:srgbClr val="FFFFFF"/>
                </a:gs>
              </a:gsLst>
              <a:lin ang="5400000" scaled="0"/>
            </a:gradFill>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MT White Template" id="{90BDDE0F-2C5C-427E-9A52-532D7DD7DA71}" vid="{BA2B4B5D-8B87-429F-A153-BB7E8B6FD464}"/>
    </a:ext>
  </a:extLst>
</a:theme>
</file>

<file path=ppt/theme/theme4.xml><?xml version="1.0" encoding="utf-8"?>
<a:theme xmlns:a="http://schemas.openxmlformats.org/drawingml/2006/main" name="6_White Template">
  <a:themeElements>
    <a:clrScheme name="SMT">
      <a:dk1>
        <a:srgbClr val="000000"/>
      </a:dk1>
      <a:lt1>
        <a:srgbClr val="FFFFFF"/>
      </a:lt1>
      <a:dk2>
        <a:srgbClr val="243A5E"/>
      </a:dk2>
      <a:lt2>
        <a:srgbClr val="E6E6E6"/>
      </a:lt2>
      <a:accent1>
        <a:srgbClr val="0078D4"/>
      </a:accent1>
      <a:accent2>
        <a:srgbClr val="243A5E"/>
      </a:accent2>
      <a:accent3>
        <a:srgbClr val="C03BC4"/>
      </a:accent3>
      <a:accent4>
        <a:srgbClr val="49C5B1"/>
      </a:accent4>
      <a:accent5>
        <a:srgbClr val="8661C5"/>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lue_Business_2019_01.potx" id="{B0165121-FD4C-4FB2-AB8E-131DE748EDF5}" vid="{38B4141F-19E8-4729-A392-CD2A2D913255}"/>
    </a:ext>
  </a:ext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34e219c-c3ee-4cc2-9617-ba96a1c3a6fd" xsi:nil="true"/>
    <lcf76f155ced4ddcb4097134ff3c332f xmlns="d5ea2f55-de64-4313-bdfa-e930b753951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26B31D5A4CBF14FA2E0FA3D3962150A" ma:contentTypeVersion="12" ma:contentTypeDescription="Create a new document." ma:contentTypeScope="" ma:versionID="5a1b0a3c9d51b7b508ac1316880b0212">
  <xsd:schema xmlns:xsd="http://www.w3.org/2001/XMLSchema" xmlns:xs="http://www.w3.org/2001/XMLSchema" xmlns:p="http://schemas.microsoft.com/office/2006/metadata/properties" xmlns:ns2="d5ea2f55-de64-4313-bdfa-e930b7539518" xmlns:ns3="e34e219c-c3ee-4cc2-9617-ba96a1c3a6fd" targetNamespace="http://schemas.microsoft.com/office/2006/metadata/properties" ma:root="true" ma:fieldsID="499eeb58fc68e695c20e9f3e04c2a5a3" ns2:_="" ns3:_="">
    <xsd:import namespace="d5ea2f55-de64-4313-bdfa-e930b7539518"/>
    <xsd:import namespace="e34e219c-c3ee-4cc2-9617-ba96a1c3a6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ea2f55-de64-4313-bdfa-e930b75395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fb68aea-d2ee-4a6c-85e6-e4b5686e96e8"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34e219c-c3ee-4cc2-9617-ba96a1c3a6f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50162e9-4277-4aab-b390-8b83ef5babd1}" ma:internalName="TaxCatchAll" ma:showField="CatchAllData" ma:web="e34e219c-c3ee-4cc2-9617-ba96a1c3a6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99D1EA-252B-4331-9185-97C7BF17197F}">
  <ds:schemaRefs>
    <ds:schemaRef ds:uri="http://www.w3.org/XML/1998/namespace"/>
    <ds:schemaRef ds:uri="http://schemas.openxmlformats.org/package/2006/metadata/core-properties"/>
    <ds:schemaRef ds:uri="http://purl.org/dc/terms/"/>
    <ds:schemaRef ds:uri="http://schemas.microsoft.com/office/2006/documentManagement/types"/>
    <ds:schemaRef ds:uri="http://purl.org/dc/dcmitype/"/>
    <ds:schemaRef ds:uri="http://schemas.microsoft.com/office/infopath/2007/PartnerControls"/>
    <ds:schemaRef ds:uri="e34e219c-c3ee-4cc2-9617-ba96a1c3a6fd"/>
    <ds:schemaRef ds:uri="d5ea2f55-de64-4313-bdfa-e930b7539518"/>
    <ds:schemaRef ds:uri="http://purl.org/dc/elements/1.1/"/>
    <ds:schemaRef ds:uri="http://schemas.microsoft.com/office/2006/metadata/properties"/>
  </ds:schemaRefs>
</ds:datastoreItem>
</file>

<file path=customXml/itemProps2.xml><?xml version="1.0" encoding="utf-8"?>
<ds:datastoreItem xmlns:ds="http://schemas.openxmlformats.org/officeDocument/2006/customXml" ds:itemID="{5E0B3FBA-44BF-4228-A35D-13145708FA67}">
  <ds:schemaRefs>
    <ds:schemaRef ds:uri="http://schemas.microsoft.com/sharepoint/v3/contenttype/forms"/>
  </ds:schemaRefs>
</ds:datastoreItem>
</file>

<file path=customXml/itemProps3.xml><?xml version="1.0" encoding="utf-8"?>
<ds:datastoreItem xmlns:ds="http://schemas.openxmlformats.org/officeDocument/2006/customXml" ds:itemID="{57CB14A2-496B-497B-804E-8E6A84CEF579}">
  <ds:schemaRefs>
    <ds:schemaRef ds:uri="d5ea2f55-de64-4313-bdfa-e930b7539518"/>
    <ds:schemaRef ds:uri="e34e219c-c3ee-4cc2-9617-ba96a1c3a6f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214</TotalTime>
  <Words>1347</Words>
  <Application>Microsoft Macintosh PowerPoint</Application>
  <PresentationFormat>Widescreen</PresentationFormat>
  <Paragraphs>167</Paragraphs>
  <Slides>16</Slides>
  <Notes>1</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16</vt:i4>
      </vt:variant>
    </vt:vector>
  </HeadingPairs>
  <TitlesOfParts>
    <vt:vector size="28" baseType="lpstr">
      <vt:lpstr>Aptos</vt:lpstr>
      <vt:lpstr>Arial</vt:lpstr>
      <vt:lpstr>Calibri</vt:lpstr>
      <vt:lpstr>Courier New</vt:lpstr>
      <vt:lpstr>Segoe UI</vt:lpstr>
      <vt:lpstr>Segoe UI Semibold</vt:lpstr>
      <vt:lpstr>Wingdings</vt:lpstr>
      <vt:lpstr>SMT-ME White Template</vt:lpstr>
      <vt:lpstr>MCEM FY23 </vt:lpstr>
      <vt:lpstr>4_White Template</vt:lpstr>
      <vt:lpstr>6_White Template</vt:lpstr>
      <vt:lpstr>1_Office Theme</vt:lpstr>
      <vt:lpstr>GitHub Copilot: AI-Powered Development for the Science Cloud</vt:lpstr>
      <vt:lpstr>The Science Cloud is partnering with Microsoft to bring GitHub Copilot to NASA scientists  </vt:lpstr>
      <vt:lpstr>Pilot Successes and Feedback</vt:lpstr>
      <vt:lpstr>FinOps Overview</vt:lpstr>
      <vt:lpstr>To Cover</vt:lpstr>
      <vt:lpstr>Subscription Tiers: Pricing</vt:lpstr>
      <vt:lpstr>Funding &amp; Reporting</vt:lpstr>
      <vt:lpstr>Funding &amp; Reporting</vt:lpstr>
      <vt:lpstr>Technical Overview</vt:lpstr>
      <vt:lpstr>Subscription Tiers: Features</vt:lpstr>
      <vt:lpstr>Requesting a GitHub Copilot License</vt:lpstr>
      <vt:lpstr>Beginning, Changing, and Ending Subscriptions</vt:lpstr>
      <vt:lpstr>Technical Overview</vt:lpstr>
      <vt:lpstr>⚠️ Prohibited Data Types</vt:lpstr>
      <vt:lpstr>✅ What Is Allowed</vt:lpstr>
      <vt:lpstr>Self-Paced Trainings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Juan Carlos Lopez</dc:creator>
  <cp:lastModifiedBy>McQuagge, Audrey J. (GSFC-606.0)[ADNET SYSTEMS INC]</cp:lastModifiedBy>
  <cp:revision>6</cp:revision>
  <dcterms:created xsi:type="dcterms:W3CDTF">2023-12-27T17:50:12Z</dcterms:created>
  <dcterms:modified xsi:type="dcterms:W3CDTF">2026-05-19T21:06:51Z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0x010100226B31D5A4CBF14FA2E0FA3D3962150A</vt:lpwstr>
  </property>
  <property fmtid="{D5CDD505-2E9C-101B-9397-08002B2CF9AE}" pid="3" name="MediaServiceImageTags">
    <vt:lpwstr/>
  </property>
</Properties>
</file>